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98" r:id="rId5"/>
    <p:sldId id="300" r:id="rId6"/>
    <p:sldId id="301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  <p:sldId id="315" r:id="rId19"/>
    <p:sldId id="316" r:id="rId20"/>
    <p:sldId id="3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5365A-D813-48E9-8662-E84D7965AEA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21C537D-42A5-4955-B684-51C6B7ADEDDA}">
      <dgm:prSet phldrT="[Text]"/>
      <dgm:spPr/>
      <dgm:t>
        <a:bodyPr/>
        <a:lstStyle/>
        <a:p>
          <a:r>
            <a:rPr lang="en-US" dirty="0"/>
            <a:t>3 dep measures   (VOI, DTT, WTP)</a:t>
          </a:r>
        </a:p>
      </dgm:t>
    </dgm:pt>
    <dgm:pt modelId="{5FAC90D6-D73D-4B7D-92D1-B7191E15C3E2}" type="parTrans" cxnId="{7CF4006A-B43D-44B0-8B90-B5D47753C351}">
      <dgm:prSet/>
      <dgm:spPr/>
      <dgm:t>
        <a:bodyPr/>
        <a:lstStyle/>
        <a:p>
          <a:endParaRPr lang="en-US"/>
        </a:p>
      </dgm:t>
    </dgm:pt>
    <dgm:pt modelId="{FD8F2700-99EE-46E8-BBDB-23063FED3B1A}" type="sibTrans" cxnId="{7CF4006A-B43D-44B0-8B90-B5D47753C351}">
      <dgm:prSet/>
      <dgm:spPr/>
      <dgm:t>
        <a:bodyPr/>
        <a:lstStyle/>
        <a:p>
          <a:endParaRPr lang="en-US"/>
        </a:p>
      </dgm:t>
    </dgm:pt>
    <dgm:pt modelId="{BAF9E0E9-2404-4FD9-9302-8FD82CFE5FFA}">
      <dgm:prSet phldrT="[Text]"/>
      <dgm:spPr/>
      <dgm:t>
        <a:bodyPr/>
        <a:lstStyle/>
        <a:p>
          <a:r>
            <a:rPr lang="en-US" dirty="0"/>
            <a:t>description type as </a:t>
          </a:r>
          <a:r>
            <a:rPr lang="en-US" b="1" dirty="0"/>
            <a:t>within subject </a:t>
          </a:r>
          <a:r>
            <a:rPr lang="en-US" dirty="0"/>
            <a:t>factor</a:t>
          </a:r>
        </a:p>
      </dgm:t>
    </dgm:pt>
    <dgm:pt modelId="{26CB3C56-C5FD-4778-B999-C5C6BA989A02}" type="parTrans" cxnId="{6DFE1D0F-317C-41AB-AB54-3C64EA157A24}">
      <dgm:prSet/>
      <dgm:spPr/>
      <dgm:t>
        <a:bodyPr/>
        <a:lstStyle/>
        <a:p>
          <a:endParaRPr lang="en-US"/>
        </a:p>
      </dgm:t>
    </dgm:pt>
    <dgm:pt modelId="{02EC86AC-278E-42EA-9F7D-5F86FBDD1B5A}" type="sibTrans" cxnId="{6DFE1D0F-317C-41AB-AB54-3C64EA157A24}">
      <dgm:prSet/>
      <dgm:spPr/>
      <dgm:t>
        <a:bodyPr/>
        <a:lstStyle/>
        <a:p>
          <a:endParaRPr lang="en-US"/>
        </a:p>
      </dgm:t>
    </dgm:pt>
    <dgm:pt modelId="{0AB83862-1FA3-49E7-80B1-10AFD44B62C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3 repeated-measure ANOVAs/Friedmans</a:t>
          </a:r>
        </a:p>
      </dgm:t>
    </dgm:pt>
    <dgm:pt modelId="{77A2448B-7A8A-4E6D-A08A-BB385EF54EDA}" type="sibTrans" cxnId="{D5513BEF-07D8-4C98-B1ED-806D97F0661D}">
      <dgm:prSet/>
      <dgm:spPr/>
      <dgm:t>
        <a:bodyPr/>
        <a:lstStyle/>
        <a:p>
          <a:endParaRPr lang="en-US"/>
        </a:p>
      </dgm:t>
    </dgm:pt>
    <dgm:pt modelId="{E11A1AE4-8240-40CE-88AF-3333E9C46625}" type="parTrans" cxnId="{D5513BEF-07D8-4C98-B1ED-806D97F0661D}">
      <dgm:prSet/>
      <dgm:spPr/>
      <dgm:t>
        <a:bodyPr/>
        <a:lstStyle/>
        <a:p>
          <a:endParaRPr lang="en-US"/>
        </a:p>
      </dgm:t>
    </dgm:pt>
    <dgm:pt modelId="{FE05E23C-BDC3-41DF-B05F-CFF3D0981B6F}">
      <dgm:prSet phldrT="[Text]" custT="1"/>
      <dgm:spPr/>
      <dgm:t>
        <a:bodyPr/>
        <a:lstStyle/>
        <a:p>
          <a:r>
            <a:rPr lang="en-US" sz="1600" dirty="0"/>
            <a:t>4 kinds:</a:t>
          </a:r>
        </a:p>
        <a:p>
          <a:r>
            <a:rPr lang="en-US" sz="1600" dirty="0"/>
            <a:t>Abstract, source-based, evaluative, combination</a:t>
          </a:r>
          <a:endParaRPr lang="en-US" sz="1400" dirty="0"/>
        </a:p>
      </dgm:t>
    </dgm:pt>
    <dgm:pt modelId="{3017D996-F64A-4482-80B3-BAFC82E0D802}" type="parTrans" cxnId="{26118ABB-C5C1-4F85-926B-21B89062503C}">
      <dgm:prSet/>
      <dgm:spPr/>
      <dgm:t>
        <a:bodyPr/>
        <a:lstStyle/>
        <a:p>
          <a:endParaRPr lang="en-US"/>
        </a:p>
      </dgm:t>
    </dgm:pt>
    <dgm:pt modelId="{8B9DCBF7-2360-461C-9D89-CD5C3DC2D5F1}" type="sibTrans" cxnId="{26118ABB-C5C1-4F85-926B-21B89062503C}">
      <dgm:prSet/>
      <dgm:spPr/>
      <dgm:t>
        <a:bodyPr/>
        <a:lstStyle/>
        <a:p>
          <a:endParaRPr lang="en-US"/>
        </a:p>
      </dgm:t>
    </dgm:pt>
    <dgm:pt modelId="{658BACDC-1CB3-40C0-9D16-43F71A83DFA2}" type="pres">
      <dgm:prSet presAssocID="{D7E5365A-D813-48E9-8662-E84D7965AEAA}" presName="Name0" presStyleCnt="0">
        <dgm:presLayoutVars>
          <dgm:dir/>
          <dgm:resizeHandles val="exact"/>
        </dgm:presLayoutVars>
      </dgm:prSet>
      <dgm:spPr/>
    </dgm:pt>
    <dgm:pt modelId="{6A92C057-8B15-44AB-BF26-19D96675E06D}" type="pres">
      <dgm:prSet presAssocID="{A21C537D-42A5-4955-B684-51C6B7ADEDDA}" presName="parTxOnly" presStyleLbl="node1" presStyleIdx="0" presStyleCnt="4">
        <dgm:presLayoutVars>
          <dgm:bulletEnabled val="1"/>
        </dgm:presLayoutVars>
      </dgm:prSet>
      <dgm:spPr/>
    </dgm:pt>
    <dgm:pt modelId="{6D7348C1-9348-479E-A2DC-172DF08F6427}" type="pres">
      <dgm:prSet presAssocID="{FD8F2700-99EE-46E8-BBDB-23063FED3B1A}" presName="parSpace" presStyleCnt="0"/>
      <dgm:spPr/>
    </dgm:pt>
    <dgm:pt modelId="{2A5A4237-8C96-41CF-BC77-1531EBEC26E7}" type="pres">
      <dgm:prSet presAssocID="{0AB83862-1FA3-49E7-80B1-10AFD44B62CD}" presName="parTxOnly" presStyleLbl="node1" presStyleIdx="1" presStyleCnt="4" custScaleX="138997">
        <dgm:presLayoutVars>
          <dgm:bulletEnabled val="1"/>
        </dgm:presLayoutVars>
      </dgm:prSet>
      <dgm:spPr/>
    </dgm:pt>
    <dgm:pt modelId="{3CEE1601-B1D7-4EEC-BE59-6E59F7AD666D}" type="pres">
      <dgm:prSet presAssocID="{77A2448B-7A8A-4E6D-A08A-BB385EF54EDA}" presName="parSpace" presStyleCnt="0"/>
      <dgm:spPr/>
    </dgm:pt>
    <dgm:pt modelId="{C8F7AC27-781C-42E9-A25D-6CE646947A3C}" type="pres">
      <dgm:prSet presAssocID="{BAF9E0E9-2404-4FD9-9302-8FD82CFE5FFA}" presName="parTxOnly" presStyleLbl="node1" presStyleIdx="2" presStyleCnt="4">
        <dgm:presLayoutVars>
          <dgm:bulletEnabled val="1"/>
        </dgm:presLayoutVars>
      </dgm:prSet>
      <dgm:spPr/>
    </dgm:pt>
    <dgm:pt modelId="{CDAB1C49-25DE-47F4-B2E4-10D36E1863B3}" type="pres">
      <dgm:prSet presAssocID="{02EC86AC-278E-42EA-9F7D-5F86FBDD1B5A}" presName="parSpace" presStyleCnt="0"/>
      <dgm:spPr/>
    </dgm:pt>
    <dgm:pt modelId="{4F736417-10F8-457D-9599-06048331276A}" type="pres">
      <dgm:prSet presAssocID="{FE05E23C-BDC3-41DF-B05F-CFF3D0981B6F}" presName="parTxOnly" presStyleLbl="node1" presStyleIdx="3" presStyleCnt="4" custScaleX="111690">
        <dgm:presLayoutVars>
          <dgm:bulletEnabled val="1"/>
        </dgm:presLayoutVars>
      </dgm:prSet>
      <dgm:spPr/>
    </dgm:pt>
  </dgm:ptLst>
  <dgm:cxnLst>
    <dgm:cxn modelId="{6DFE1D0F-317C-41AB-AB54-3C64EA157A24}" srcId="{D7E5365A-D813-48E9-8662-E84D7965AEAA}" destId="{BAF9E0E9-2404-4FD9-9302-8FD82CFE5FFA}" srcOrd="2" destOrd="0" parTransId="{26CB3C56-C5FD-4778-B999-C5C6BA989A02}" sibTransId="{02EC86AC-278E-42EA-9F7D-5F86FBDD1B5A}"/>
    <dgm:cxn modelId="{7CF4006A-B43D-44B0-8B90-B5D47753C351}" srcId="{D7E5365A-D813-48E9-8662-E84D7965AEAA}" destId="{A21C537D-42A5-4955-B684-51C6B7ADEDDA}" srcOrd="0" destOrd="0" parTransId="{5FAC90D6-D73D-4B7D-92D1-B7191E15C3E2}" sibTransId="{FD8F2700-99EE-46E8-BBDB-23063FED3B1A}"/>
    <dgm:cxn modelId="{6BE46C58-AF0E-4223-9181-D39112D1BC9F}" type="presOf" srcId="{FE05E23C-BDC3-41DF-B05F-CFF3D0981B6F}" destId="{4F736417-10F8-457D-9599-06048331276A}" srcOrd="0" destOrd="0" presId="urn:microsoft.com/office/officeart/2005/8/layout/hChevron3"/>
    <dgm:cxn modelId="{FBE9E994-487B-409D-8FD5-026D2DB57E75}" type="presOf" srcId="{A21C537D-42A5-4955-B684-51C6B7ADEDDA}" destId="{6A92C057-8B15-44AB-BF26-19D96675E06D}" srcOrd="0" destOrd="0" presId="urn:microsoft.com/office/officeart/2005/8/layout/hChevron3"/>
    <dgm:cxn modelId="{700FA19E-F27D-43A7-AC7B-3088E6454097}" type="presOf" srcId="{BAF9E0E9-2404-4FD9-9302-8FD82CFE5FFA}" destId="{C8F7AC27-781C-42E9-A25D-6CE646947A3C}" srcOrd="0" destOrd="0" presId="urn:microsoft.com/office/officeart/2005/8/layout/hChevron3"/>
    <dgm:cxn modelId="{222EE5B6-5ECA-4892-BB8B-04372D714D4B}" type="presOf" srcId="{D7E5365A-D813-48E9-8662-E84D7965AEAA}" destId="{658BACDC-1CB3-40C0-9D16-43F71A83DFA2}" srcOrd="0" destOrd="0" presId="urn:microsoft.com/office/officeart/2005/8/layout/hChevron3"/>
    <dgm:cxn modelId="{26118ABB-C5C1-4F85-926B-21B89062503C}" srcId="{D7E5365A-D813-48E9-8662-E84D7965AEAA}" destId="{FE05E23C-BDC3-41DF-B05F-CFF3D0981B6F}" srcOrd="3" destOrd="0" parTransId="{3017D996-F64A-4482-80B3-BAFC82E0D802}" sibTransId="{8B9DCBF7-2360-461C-9D89-CD5C3DC2D5F1}"/>
    <dgm:cxn modelId="{B57FB6E4-5A89-4D2E-A734-E56A88818350}" type="presOf" srcId="{0AB83862-1FA3-49E7-80B1-10AFD44B62CD}" destId="{2A5A4237-8C96-41CF-BC77-1531EBEC26E7}" srcOrd="0" destOrd="0" presId="urn:microsoft.com/office/officeart/2005/8/layout/hChevron3"/>
    <dgm:cxn modelId="{D5513BEF-07D8-4C98-B1ED-806D97F0661D}" srcId="{D7E5365A-D813-48E9-8662-E84D7965AEAA}" destId="{0AB83862-1FA3-49E7-80B1-10AFD44B62CD}" srcOrd="1" destOrd="0" parTransId="{E11A1AE4-8240-40CE-88AF-3333E9C46625}" sibTransId="{77A2448B-7A8A-4E6D-A08A-BB385EF54EDA}"/>
    <dgm:cxn modelId="{4D77B076-6440-481A-B734-F2595CADE661}" type="presParOf" srcId="{658BACDC-1CB3-40C0-9D16-43F71A83DFA2}" destId="{6A92C057-8B15-44AB-BF26-19D96675E06D}" srcOrd="0" destOrd="0" presId="urn:microsoft.com/office/officeart/2005/8/layout/hChevron3"/>
    <dgm:cxn modelId="{41C7E09A-64A8-4BA2-A685-89E8FB433D29}" type="presParOf" srcId="{658BACDC-1CB3-40C0-9D16-43F71A83DFA2}" destId="{6D7348C1-9348-479E-A2DC-172DF08F6427}" srcOrd="1" destOrd="0" presId="urn:microsoft.com/office/officeart/2005/8/layout/hChevron3"/>
    <dgm:cxn modelId="{46659913-2B14-4C2E-9DC0-8732A3D068FC}" type="presParOf" srcId="{658BACDC-1CB3-40C0-9D16-43F71A83DFA2}" destId="{2A5A4237-8C96-41CF-BC77-1531EBEC26E7}" srcOrd="2" destOrd="0" presId="urn:microsoft.com/office/officeart/2005/8/layout/hChevron3"/>
    <dgm:cxn modelId="{975FE3A5-B0E1-4A38-976C-371699FF5440}" type="presParOf" srcId="{658BACDC-1CB3-40C0-9D16-43F71A83DFA2}" destId="{3CEE1601-B1D7-4EEC-BE59-6E59F7AD666D}" srcOrd="3" destOrd="0" presId="urn:microsoft.com/office/officeart/2005/8/layout/hChevron3"/>
    <dgm:cxn modelId="{864E97C7-63B5-4702-88A9-CA12940505DB}" type="presParOf" srcId="{658BACDC-1CB3-40C0-9D16-43F71A83DFA2}" destId="{C8F7AC27-781C-42E9-A25D-6CE646947A3C}" srcOrd="4" destOrd="0" presId="urn:microsoft.com/office/officeart/2005/8/layout/hChevron3"/>
    <dgm:cxn modelId="{4870F07F-E15E-426B-B7BF-9A43D2D28264}" type="presParOf" srcId="{658BACDC-1CB3-40C0-9D16-43F71A83DFA2}" destId="{CDAB1C49-25DE-47F4-B2E4-10D36E1863B3}" srcOrd="5" destOrd="0" presId="urn:microsoft.com/office/officeart/2005/8/layout/hChevron3"/>
    <dgm:cxn modelId="{32F9C8F2-4BFF-444C-9D7F-15EAB96F951F}" type="presParOf" srcId="{658BACDC-1CB3-40C0-9D16-43F71A83DFA2}" destId="{4F736417-10F8-457D-9599-06048331276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2C057-8B15-44AB-BF26-19D96675E06D}">
      <dsp:nvSpPr>
        <dsp:cNvPr id="0" name=""/>
        <dsp:cNvSpPr/>
      </dsp:nvSpPr>
      <dsp:spPr>
        <a:xfrm>
          <a:off x="1865" y="438940"/>
          <a:ext cx="2443280" cy="97731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 dep measures   (VOI, DTT, WTP)</a:t>
          </a:r>
        </a:p>
      </dsp:txBody>
      <dsp:txXfrm>
        <a:off x="1865" y="438940"/>
        <a:ext cx="2198952" cy="977312"/>
      </dsp:txXfrm>
    </dsp:sp>
    <dsp:sp modelId="{2A5A4237-8C96-41CF-BC77-1531EBEC26E7}">
      <dsp:nvSpPr>
        <dsp:cNvPr id="0" name=""/>
        <dsp:cNvSpPr/>
      </dsp:nvSpPr>
      <dsp:spPr>
        <a:xfrm>
          <a:off x="1956489" y="438940"/>
          <a:ext cx="3396086" cy="9773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 repeated-measure ANOVAs/Friedmans</a:t>
          </a:r>
        </a:p>
      </dsp:txBody>
      <dsp:txXfrm>
        <a:off x="2445145" y="438940"/>
        <a:ext cx="2418774" cy="977312"/>
      </dsp:txXfrm>
    </dsp:sp>
    <dsp:sp modelId="{C8F7AC27-781C-42E9-A25D-6CE646947A3C}">
      <dsp:nvSpPr>
        <dsp:cNvPr id="0" name=""/>
        <dsp:cNvSpPr/>
      </dsp:nvSpPr>
      <dsp:spPr>
        <a:xfrm>
          <a:off x="4863920" y="438940"/>
          <a:ext cx="2443280" cy="9773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description type as </a:t>
          </a:r>
          <a:r>
            <a:rPr lang="en-US" sz="1800" b="1" kern="1200" dirty="0"/>
            <a:t>within subject </a:t>
          </a:r>
          <a:r>
            <a:rPr lang="en-US" sz="1800" kern="1200" dirty="0"/>
            <a:t>factor</a:t>
          </a:r>
        </a:p>
      </dsp:txBody>
      <dsp:txXfrm>
        <a:off x="5352576" y="438940"/>
        <a:ext cx="1465968" cy="977312"/>
      </dsp:txXfrm>
    </dsp:sp>
    <dsp:sp modelId="{4F736417-10F8-457D-9599-06048331276A}">
      <dsp:nvSpPr>
        <dsp:cNvPr id="0" name=""/>
        <dsp:cNvSpPr/>
      </dsp:nvSpPr>
      <dsp:spPr>
        <a:xfrm>
          <a:off x="6818545" y="438940"/>
          <a:ext cx="2728900" cy="9773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kinds: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Abstract, source-based, evaluative, combination</a:t>
          </a:r>
          <a:endParaRPr lang="en-US" sz="1400" kern="1200" dirty="0"/>
        </a:p>
      </dsp:txBody>
      <dsp:txXfrm>
        <a:off x="7307201" y="438940"/>
        <a:ext cx="1751588" cy="977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6:41:31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1132 77,'0'-1,"-1"0,1-1,-1 1,1-1,-1 1,0 0,1 0,-1-1,0 1,0 0,0 0,0 0,0 0,0 0,0 0,0 0,0 0,0 0,-1 0,1 1,0-1,-1 0,1 1,0 0,-1-1,1 1,-1 0,-1-1,-47-6,43 7,-480-7,271 10,170-6,-80-13,-9-2,102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8:47:27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1,'0'1,"0"0,1 1,-1-1,1 1,-1-1,1 0,0 0,-1 1,1-1,0 0,0 0,0 0,0 0,0 0,0 0,0 0,0 0,0-1,1 1,-1 0,0 0,0-1,1 1,-1-1,0 0,1 1,2-1,43 8,-42-7,433 5,-242-9,334 3,-489 3,-1 1,0 2,0 2,47 16,-28-9,-24-6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8:47:30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1619 15,'-1488'0,"1466"0,-1-1,-23-5,7-2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6:41:31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1132 77,'0'-1,"-1"0,1-1,-1 1,1-1,-1 1,0 0,1 0,-1-1,0 1,0 0,0 0,0 0,0 0,0 0,0 0,0 0,0 0,0 0,-1 0,1 1,0-1,-1 0,1 1,0 0,-1-1,1 1,-1 0,-1-1,-47-6,43 7,-480-7,271 10,170-6,-80-13,-9-2,102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6:48:35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0,'1099'0,"-1064"0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6:48:37.2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79,'0'-3,"0"1,1-1,-1 1,0-1,1 1,-1-1,1 1,0-1,0 1,0-1,0 1,1 0,-1 0,0 0,1 0,0 0,-1 0,4-3,-1 2,0 0,1 0,-1 1,1 0,0-1,-1 2,1-1,10-2,8 0,0 2,1 0,31 2,-32 0,30 3,92 15,-91-9,84 3,-67-11,161-4,-195-3,-5-2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6:48:38.9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0,'873'0,"-841"0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8:46:57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25,'0'-1,"0"0,0-1,1 1,-1 0,1 0,-1 0,1 0,-1 0,1 0,-1 0,1 0,0 0,0 0,0 0,-1 0,1 0,0 0,0 0,0 1,0-1,0 1,0-1,1 0,-1 1,0 0,0-1,0 1,0 0,1-1,-1 1,0 0,0 0,1 0,-1 0,0 0,0 0,0 1,1-1,0 1,51 9,9 6,0-3,1-2,95 3,196-14,-148-4,-51 7,175-7,-212-13,-78 9,69-4,175 13,-233-1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8:47:02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1,'240'20,"-6"0,-75-23,119 5,-159 16,-78-10,65 3,158-11,-231-1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8:47:05.2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0,'1548'0,"-1511"0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9T18:47:12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40,'13'-1,"0"0,0-1,1-1,13-5,31-6,64 4,198 9,-141 4,311-3,-460 2,0 1,-1 1,1 2,-1 1,54 20,-51-15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D6CC3-43B1-4F71-9B7B-7EE66F940A88}" type="datetimeFigureOut">
              <a:rPr lang="en-US" smtClean="0"/>
              <a:t>13-Feb-24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378C1-DC66-4269-9583-7C5D6074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26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FF19B-10E8-4994-B2C3-C0E336F8F7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2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itle and text 2">
  <p:cSld name="Tiitle and text 2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7"/>
          <p:cNvSpPr txBox="1">
            <a:spLocks noGrp="1"/>
          </p:cNvSpPr>
          <p:nvPr>
            <p:ph type="subTitle" idx="1"/>
          </p:nvPr>
        </p:nvSpPr>
        <p:spPr>
          <a:xfrm flipH="1">
            <a:off x="7605500" y="3577667"/>
            <a:ext cx="3605600" cy="17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926" name="Google Shape;1926;p17"/>
          <p:cNvSpPr txBox="1">
            <a:spLocks noGrp="1"/>
          </p:cNvSpPr>
          <p:nvPr>
            <p:ph type="title"/>
          </p:nvPr>
        </p:nvSpPr>
        <p:spPr>
          <a:xfrm flipH="1">
            <a:off x="8241100" y="1323467"/>
            <a:ext cx="2970000" cy="1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grpSp>
        <p:nvGrpSpPr>
          <p:cNvPr id="1927" name="Google Shape;1927;p17"/>
          <p:cNvGrpSpPr/>
          <p:nvPr/>
        </p:nvGrpSpPr>
        <p:grpSpPr>
          <a:xfrm>
            <a:off x="950953" y="1677665"/>
            <a:ext cx="4925961" cy="3542481"/>
            <a:chOff x="1053452" y="1243323"/>
            <a:chExt cx="3694471" cy="2656861"/>
          </a:xfrm>
        </p:grpSpPr>
        <p:sp>
          <p:nvSpPr>
            <p:cNvPr id="1928" name="Google Shape;1928;p17"/>
            <p:cNvSpPr/>
            <p:nvPr/>
          </p:nvSpPr>
          <p:spPr>
            <a:xfrm rot="5400000" flipH="1">
              <a:off x="1638792" y="2400236"/>
              <a:ext cx="44150" cy="44175"/>
            </a:xfrm>
            <a:custGeom>
              <a:avLst/>
              <a:gdLst/>
              <a:ahLst/>
              <a:cxnLst/>
              <a:rect l="l" t="t" r="r" b="b"/>
              <a:pathLst>
                <a:path w="1766" h="1767" extrusionOk="0">
                  <a:moveTo>
                    <a:pt x="883" y="1"/>
                  </a:moveTo>
                  <a:cubicBezTo>
                    <a:pt x="388" y="1"/>
                    <a:pt x="0" y="410"/>
                    <a:pt x="0" y="884"/>
                  </a:cubicBezTo>
                  <a:cubicBezTo>
                    <a:pt x="0" y="1379"/>
                    <a:pt x="388" y="1766"/>
                    <a:pt x="883" y="1766"/>
                  </a:cubicBezTo>
                  <a:cubicBezTo>
                    <a:pt x="1378" y="1766"/>
                    <a:pt x="1766" y="1379"/>
                    <a:pt x="1766" y="884"/>
                  </a:cubicBezTo>
                  <a:cubicBezTo>
                    <a:pt x="1766" y="410"/>
                    <a:pt x="1378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17"/>
            <p:cNvSpPr/>
            <p:nvPr/>
          </p:nvSpPr>
          <p:spPr>
            <a:xfrm rot="5400000" flipH="1">
              <a:off x="1511705" y="2226748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410"/>
                    <a:pt x="0" y="884"/>
                  </a:cubicBezTo>
                  <a:cubicBezTo>
                    <a:pt x="0" y="1379"/>
                    <a:pt x="388" y="1766"/>
                    <a:pt x="883" y="1766"/>
                  </a:cubicBezTo>
                  <a:cubicBezTo>
                    <a:pt x="1357" y="1766"/>
                    <a:pt x="1766" y="1379"/>
                    <a:pt x="1766" y="884"/>
                  </a:cubicBezTo>
                  <a:cubicBezTo>
                    <a:pt x="1766" y="410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17"/>
            <p:cNvSpPr/>
            <p:nvPr/>
          </p:nvSpPr>
          <p:spPr>
            <a:xfrm rot="5400000" flipH="1">
              <a:off x="1555880" y="231732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389"/>
                    <a:pt x="0" y="884"/>
                  </a:cubicBezTo>
                  <a:cubicBezTo>
                    <a:pt x="0" y="1379"/>
                    <a:pt x="388" y="1767"/>
                    <a:pt x="883" y="1767"/>
                  </a:cubicBezTo>
                  <a:cubicBezTo>
                    <a:pt x="1357" y="1767"/>
                    <a:pt x="1766" y="1379"/>
                    <a:pt x="1766" y="884"/>
                  </a:cubicBezTo>
                  <a:cubicBezTo>
                    <a:pt x="1766" y="389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17"/>
            <p:cNvSpPr/>
            <p:nvPr/>
          </p:nvSpPr>
          <p:spPr>
            <a:xfrm rot="5400000" flipH="1">
              <a:off x="1638780" y="231732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410"/>
                    <a:pt x="0" y="884"/>
                  </a:cubicBezTo>
                  <a:cubicBezTo>
                    <a:pt x="0" y="1379"/>
                    <a:pt x="388" y="1766"/>
                    <a:pt x="883" y="1766"/>
                  </a:cubicBezTo>
                  <a:cubicBezTo>
                    <a:pt x="1357" y="1766"/>
                    <a:pt x="1766" y="1379"/>
                    <a:pt x="1766" y="884"/>
                  </a:cubicBezTo>
                  <a:cubicBezTo>
                    <a:pt x="1766" y="410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17"/>
            <p:cNvSpPr/>
            <p:nvPr/>
          </p:nvSpPr>
          <p:spPr>
            <a:xfrm rot="5400000" flipH="1">
              <a:off x="1638780" y="2152598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410" y="1"/>
                    <a:pt x="1" y="410"/>
                    <a:pt x="1" y="884"/>
                  </a:cubicBezTo>
                  <a:cubicBezTo>
                    <a:pt x="1" y="1379"/>
                    <a:pt x="410" y="1766"/>
                    <a:pt x="884" y="1766"/>
                  </a:cubicBezTo>
                  <a:cubicBezTo>
                    <a:pt x="1379" y="1766"/>
                    <a:pt x="1767" y="1379"/>
                    <a:pt x="1767" y="884"/>
                  </a:cubicBezTo>
                  <a:cubicBezTo>
                    <a:pt x="1767" y="410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17"/>
            <p:cNvSpPr/>
            <p:nvPr/>
          </p:nvSpPr>
          <p:spPr>
            <a:xfrm rot="5400000" flipH="1">
              <a:off x="1555880" y="198677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389"/>
                    <a:pt x="0" y="884"/>
                  </a:cubicBezTo>
                  <a:cubicBezTo>
                    <a:pt x="0" y="1379"/>
                    <a:pt x="388" y="1767"/>
                    <a:pt x="883" y="1767"/>
                  </a:cubicBezTo>
                  <a:cubicBezTo>
                    <a:pt x="1357" y="1767"/>
                    <a:pt x="1766" y="1379"/>
                    <a:pt x="1766" y="884"/>
                  </a:cubicBezTo>
                  <a:cubicBezTo>
                    <a:pt x="1766" y="389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17"/>
            <p:cNvSpPr/>
            <p:nvPr/>
          </p:nvSpPr>
          <p:spPr>
            <a:xfrm rot="5400000" flipH="1">
              <a:off x="1638780" y="198677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410"/>
                    <a:pt x="0" y="884"/>
                  </a:cubicBezTo>
                  <a:cubicBezTo>
                    <a:pt x="0" y="1379"/>
                    <a:pt x="388" y="1766"/>
                    <a:pt x="883" y="1766"/>
                  </a:cubicBezTo>
                  <a:cubicBezTo>
                    <a:pt x="1357" y="1766"/>
                    <a:pt x="1766" y="1379"/>
                    <a:pt x="1766" y="884"/>
                  </a:cubicBezTo>
                  <a:cubicBezTo>
                    <a:pt x="1766" y="410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17"/>
            <p:cNvSpPr/>
            <p:nvPr/>
          </p:nvSpPr>
          <p:spPr>
            <a:xfrm rot="5400000" flipH="1">
              <a:off x="1638780" y="190442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89" y="1"/>
                    <a:pt x="1" y="410"/>
                    <a:pt x="1" y="884"/>
                  </a:cubicBezTo>
                  <a:cubicBezTo>
                    <a:pt x="1" y="1379"/>
                    <a:pt x="389" y="1766"/>
                    <a:pt x="884" y="1766"/>
                  </a:cubicBezTo>
                  <a:cubicBezTo>
                    <a:pt x="1379" y="1766"/>
                    <a:pt x="1767" y="1379"/>
                    <a:pt x="1767" y="884"/>
                  </a:cubicBezTo>
                  <a:cubicBezTo>
                    <a:pt x="1767" y="410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17"/>
            <p:cNvSpPr/>
            <p:nvPr/>
          </p:nvSpPr>
          <p:spPr>
            <a:xfrm rot="5400000" flipH="1">
              <a:off x="1638780" y="165622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410"/>
                    <a:pt x="0" y="884"/>
                  </a:cubicBezTo>
                  <a:cubicBezTo>
                    <a:pt x="0" y="1379"/>
                    <a:pt x="388" y="1766"/>
                    <a:pt x="883" y="1766"/>
                  </a:cubicBezTo>
                  <a:cubicBezTo>
                    <a:pt x="1357" y="1766"/>
                    <a:pt x="1766" y="1379"/>
                    <a:pt x="1766" y="884"/>
                  </a:cubicBezTo>
                  <a:cubicBezTo>
                    <a:pt x="1766" y="410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17"/>
            <p:cNvSpPr/>
            <p:nvPr/>
          </p:nvSpPr>
          <p:spPr>
            <a:xfrm rot="5400000" flipH="1">
              <a:off x="1638780" y="1490948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410"/>
                    <a:pt x="0" y="884"/>
                  </a:cubicBezTo>
                  <a:cubicBezTo>
                    <a:pt x="0" y="1379"/>
                    <a:pt x="388" y="1766"/>
                    <a:pt x="883" y="1766"/>
                  </a:cubicBezTo>
                  <a:cubicBezTo>
                    <a:pt x="1357" y="1766"/>
                    <a:pt x="1766" y="1379"/>
                    <a:pt x="1766" y="884"/>
                  </a:cubicBezTo>
                  <a:cubicBezTo>
                    <a:pt x="1766" y="410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17"/>
            <p:cNvSpPr/>
            <p:nvPr/>
          </p:nvSpPr>
          <p:spPr>
            <a:xfrm rot="5400000" flipH="1">
              <a:off x="1555880" y="132622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410" y="1"/>
                    <a:pt x="1" y="389"/>
                    <a:pt x="1" y="884"/>
                  </a:cubicBezTo>
                  <a:cubicBezTo>
                    <a:pt x="1" y="1379"/>
                    <a:pt x="410" y="1767"/>
                    <a:pt x="884" y="1767"/>
                  </a:cubicBezTo>
                  <a:cubicBezTo>
                    <a:pt x="1379" y="1767"/>
                    <a:pt x="1767" y="1379"/>
                    <a:pt x="1767" y="884"/>
                  </a:cubicBezTo>
                  <a:cubicBezTo>
                    <a:pt x="1767" y="389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17"/>
            <p:cNvSpPr/>
            <p:nvPr/>
          </p:nvSpPr>
          <p:spPr>
            <a:xfrm rot="5400000" flipH="1">
              <a:off x="1511705" y="1709086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410" y="1"/>
                    <a:pt x="1" y="410"/>
                    <a:pt x="1" y="884"/>
                  </a:cubicBezTo>
                  <a:cubicBezTo>
                    <a:pt x="1" y="1379"/>
                    <a:pt x="410" y="1766"/>
                    <a:pt x="884" y="1766"/>
                  </a:cubicBezTo>
                  <a:cubicBezTo>
                    <a:pt x="1379" y="1766"/>
                    <a:pt x="1767" y="1379"/>
                    <a:pt x="1767" y="884"/>
                  </a:cubicBezTo>
                  <a:cubicBezTo>
                    <a:pt x="1767" y="410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17"/>
            <p:cNvSpPr/>
            <p:nvPr/>
          </p:nvSpPr>
          <p:spPr>
            <a:xfrm rot="5400000" flipH="1">
              <a:off x="1457030" y="1430648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89" y="1"/>
                    <a:pt x="1" y="410"/>
                    <a:pt x="1" y="884"/>
                  </a:cubicBezTo>
                  <a:cubicBezTo>
                    <a:pt x="1" y="1379"/>
                    <a:pt x="389" y="1766"/>
                    <a:pt x="884" y="1766"/>
                  </a:cubicBezTo>
                  <a:cubicBezTo>
                    <a:pt x="1379" y="1766"/>
                    <a:pt x="1767" y="1379"/>
                    <a:pt x="1767" y="884"/>
                  </a:cubicBezTo>
                  <a:cubicBezTo>
                    <a:pt x="1767" y="410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17"/>
            <p:cNvSpPr/>
            <p:nvPr/>
          </p:nvSpPr>
          <p:spPr>
            <a:xfrm rot="5400000" flipH="1">
              <a:off x="1555880" y="124332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89" y="1"/>
                    <a:pt x="1" y="389"/>
                    <a:pt x="1" y="884"/>
                  </a:cubicBezTo>
                  <a:cubicBezTo>
                    <a:pt x="1" y="1379"/>
                    <a:pt x="389" y="1767"/>
                    <a:pt x="884" y="1767"/>
                  </a:cubicBezTo>
                  <a:cubicBezTo>
                    <a:pt x="1379" y="1767"/>
                    <a:pt x="1767" y="1379"/>
                    <a:pt x="1767" y="884"/>
                  </a:cubicBezTo>
                  <a:cubicBezTo>
                    <a:pt x="1767" y="389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17"/>
            <p:cNvSpPr/>
            <p:nvPr/>
          </p:nvSpPr>
          <p:spPr>
            <a:xfrm rot="5400000" flipH="1">
              <a:off x="1638780" y="124332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89" y="1"/>
                    <a:pt x="1" y="410"/>
                    <a:pt x="1" y="884"/>
                  </a:cubicBezTo>
                  <a:cubicBezTo>
                    <a:pt x="1" y="1379"/>
                    <a:pt x="389" y="1766"/>
                    <a:pt x="884" y="1766"/>
                  </a:cubicBezTo>
                  <a:cubicBezTo>
                    <a:pt x="1379" y="1766"/>
                    <a:pt x="1767" y="1379"/>
                    <a:pt x="1767" y="884"/>
                  </a:cubicBezTo>
                  <a:cubicBezTo>
                    <a:pt x="1767" y="410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17"/>
            <p:cNvSpPr/>
            <p:nvPr/>
          </p:nvSpPr>
          <p:spPr>
            <a:xfrm rot="-5400000">
              <a:off x="4178602" y="3391023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89" y="1"/>
                    <a:pt x="1" y="410"/>
                    <a:pt x="1" y="884"/>
                  </a:cubicBezTo>
                  <a:cubicBezTo>
                    <a:pt x="1" y="1379"/>
                    <a:pt x="389" y="1766"/>
                    <a:pt x="884" y="1766"/>
                  </a:cubicBezTo>
                  <a:cubicBezTo>
                    <a:pt x="1379" y="1766"/>
                    <a:pt x="1767" y="1379"/>
                    <a:pt x="1767" y="884"/>
                  </a:cubicBezTo>
                  <a:cubicBezTo>
                    <a:pt x="1767" y="410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4" name="Google Shape;1944;p17"/>
            <p:cNvSpPr/>
            <p:nvPr/>
          </p:nvSpPr>
          <p:spPr>
            <a:xfrm rot="-5400000">
              <a:off x="4305677" y="3432198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410"/>
                    <a:pt x="0" y="884"/>
                  </a:cubicBezTo>
                  <a:cubicBezTo>
                    <a:pt x="0" y="1379"/>
                    <a:pt x="388" y="1766"/>
                    <a:pt x="883" y="1766"/>
                  </a:cubicBezTo>
                  <a:cubicBezTo>
                    <a:pt x="1357" y="1766"/>
                    <a:pt x="1766" y="1379"/>
                    <a:pt x="1766" y="884"/>
                  </a:cubicBezTo>
                  <a:cubicBezTo>
                    <a:pt x="1766" y="410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17"/>
            <p:cNvSpPr/>
            <p:nvPr/>
          </p:nvSpPr>
          <p:spPr>
            <a:xfrm rot="-5400000">
              <a:off x="4261502" y="3308098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389"/>
                    <a:pt x="0" y="884"/>
                  </a:cubicBezTo>
                  <a:cubicBezTo>
                    <a:pt x="0" y="1379"/>
                    <a:pt x="388" y="1767"/>
                    <a:pt x="883" y="1767"/>
                  </a:cubicBezTo>
                  <a:cubicBezTo>
                    <a:pt x="1357" y="1767"/>
                    <a:pt x="1766" y="1379"/>
                    <a:pt x="1766" y="884"/>
                  </a:cubicBezTo>
                  <a:cubicBezTo>
                    <a:pt x="1766" y="389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6" name="Google Shape;1946;p17"/>
            <p:cNvSpPr/>
            <p:nvPr/>
          </p:nvSpPr>
          <p:spPr>
            <a:xfrm rot="-5400000">
              <a:off x="4178602" y="3308098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3" y="1"/>
                  </a:moveTo>
                  <a:cubicBezTo>
                    <a:pt x="388" y="1"/>
                    <a:pt x="0" y="410"/>
                    <a:pt x="0" y="884"/>
                  </a:cubicBezTo>
                  <a:cubicBezTo>
                    <a:pt x="0" y="1379"/>
                    <a:pt x="388" y="1766"/>
                    <a:pt x="883" y="1766"/>
                  </a:cubicBezTo>
                  <a:cubicBezTo>
                    <a:pt x="1357" y="1766"/>
                    <a:pt x="1766" y="1379"/>
                    <a:pt x="1766" y="884"/>
                  </a:cubicBezTo>
                  <a:cubicBezTo>
                    <a:pt x="1766" y="410"/>
                    <a:pt x="1357" y="1"/>
                    <a:pt x="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7" name="Google Shape;1947;p17"/>
            <p:cNvSpPr/>
            <p:nvPr/>
          </p:nvSpPr>
          <p:spPr>
            <a:xfrm rot="-5400000">
              <a:off x="4261502" y="3225748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89" y="1"/>
                    <a:pt x="1" y="389"/>
                    <a:pt x="1" y="884"/>
                  </a:cubicBezTo>
                  <a:cubicBezTo>
                    <a:pt x="1" y="1379"/>
                    <a:pt x="389" y="1767"/>
                    <a:pt x="884" y="1767"/>
                  </a:cubicBezTo>
                  <a:cubicBezTo>
                    <a:pt x="1379" y="1767"/>
                    <a:pt x="1767" y="1379"/>
                    <a:pt x="1767" y="884"/>
                  </a:cubicBezTo>
                  <a:cubicBezTo>
                    <a:pt x="1767" y="389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8" name="Google Shape;1948;p17"/>
            <p:cNvSpPr/>
            <p:nvPr/>
          </p:nvSpPr>
          <p:spPr>
            <a:xfrm rot="-5400000">
              <a:off x="4178602" y="3225748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89" y="1"/>
                    <a:pt x="1" y="410"/>
                    <a:pt x="1" y="884"/>
                  </a:cubicBezTo>
                  <a:cubicBezTo>
                    <a:pt x="1" y="1379"/>
                    <a:pt x="389" y="1766"/>
                    <a:pt x="884" y="1766"/>
                  </a:cubicBezTo>
                  <a:cubicBezTo>
                    <a:pt x="1379" y="1766"/>
                    <a:pt x="1767" y="1379"/>
                    <a:pt x="1767" y="884"/>
                  </a:cubicBezTo>
                  <a:cubicBezTo>
                    <a:pt x="1767" y="410"/>
                    <a:pt x="1379" y="1"/>
                    <a:pt x="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9" name="Google Shape;1949;p17"/>
            <p:cNvSpPr/>
            <p:nvPr/>
          </p:nvSpPr>
          <p:spPr>
            <a:xfrm rot="-5400000">
              <a:off x="4366400" y="1421060"/>
              <a:ext cx="53097" cy="45164"/>
            </a:xfrm>
            <a:custGeom>
              <a:avLst/>
              <a:gdLst/>
              <a:ahLst/>
              <a:cxnLst/>
              <a:rect l="l" t="t" r="r" b="b"/>
              <a:pathLst>
                <a:path w="3059" h="2602" extrusionOk="0">
                  <a:moveTo>
                    <a:pt x="1744" y="1"/>
                  </a:moveTo>
                  <a:cubicBezTo>
                    <a:pt x="582" y="1"/>
                    <a:pt x="0" y="1400"/>
                    <a:pt x="819" y="2219"/>
                  </a:cubicBezTo>
                  <a:cubicBezTo>
                    <a:pt x="1090" y="2483"/>
                    <a:pt x="1419" y="2601"/>
                    <a:pt x="1741" y="2601"/>
                  </a:cubicBezTo>
                  <a:cubicBezTo>
                    <a:pt x="2416" y="2601"/>
                    <a:pt x="3058" y="2080"/>
                    <a:pt x="3058" y="1293"/>
                  </a:cubicBezTo>
                  <a:cubicBezTo>
                    <a:pt x="3058" y="582"/>
                    <a:pt x="2477" y="1"/>
                    <a:pt x="1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0" name="Google Shape;1950;p17"/>
            <p:cNvSpPr/>
            <p:nvPr/>
          </p:nvSpPr>
          <p:spPr>
            <a:xfrm rot="-5400000">
              <a:off x="4655206" y="253622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1" y="1"/>
                    <a:pt x="0" y="582"/>
                    <a:pt x="0" y="1314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1" name="Google Shape;1951;p17"/>
            <p:cNvSpPr/>
            <p:nvPr/>
          </p:nvSpPr>
          <p:spPr>
            <a:xfrm rot="-5400000">
              <a:off x="4445128" y="1640994"/>
              <a:ext cx="45251" cy="45251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293" y="1"/>
                  </a:moveTo>
                  <a:cubicBezTo>
                    <a:pt x="582" y="1"/>
                    <a:pt x="0" y="582"/>
                    <a:pt x="0" y="1293"/>
                  </a:cubicBezTo>
                  <a:cubicBezTo>
                    <a:pt x="0" y="2025"/>
                    <a:pt x="582" y="2606"/>
                    <a:pt x="1293" y="2606"/>
                  </a:cubicBezTo>
                  <a:cubicBezTo>
                    <a:pt x="2025" y="2606"/>
                    <a:pt x="2606" y="2025"/>
                    <a:pt x="2606" y="1293"/>
                  </a:cubicBezTo>
                  <a:cubicBezTo>
                    <a:pt x="2606" y="582"/>
                    <a:pt x="2025" y="1"/>
                    <a:pt x="1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2" name="Google Shape;1952;p17"/>
            <p:cNvSpPr/>
            <p:nvPr/>
          </p:nvSpPr>
          <p:spPr>
            <a:xfrm rot="-5400000">
              <a:off x="4174730" y="2905754"/>
              <a:ext cx="53097" cy="45164"/>
            </a:xfrm>
            <a:custGeom>
              <a:avLst/>
              <a:gdLst/>
              <a:ahLst/>
              <a:cxnLst/>
              <a:rect l="l" t="t" r="r" b="b"/>
              <a:pathLst>
                <a:path w="3059" h="2602" extrusionOk="0">
                  <a:moveTo>
                    <a:pt x="1333" y="1"/>
                  </a:moveTo>
                  <a:cubicBezTo>
                    <a:pt x="664" y="1"/>
                    <a:pt x="22" y="522"/>
                    <a:pt x="22" y="1309"/>
                  </a:cubicBezTo>
                  <a:cubicBezTo>
                    <a:pt x="0" y="2020"/>
                    <a:pt x="603" y="2601"/>
                    <a:pt x="1314" y="2601"/>
                  </a:cubicBezTo>
                  <a:cubicBezTo>
                    <a:pt x="2477" y="2601"/>
                    <a:pt x="3058" y="1202"/>
                    <a:pt x="2240" y="383"/>
                  </a:cubicBezTo>
                  <a:cubicBezTo>
                    <a:pt x="1976" y="119"/>
                    <a:pt x="1651" y="1"/>
                    <a:pt x="1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3" name="Google Shape;1953;p17"/>
            <p:cNvSpPr/>
            <p:nvPr/>
          </p:nvSpPr>
          <p:spPr>
            <a:xfrm rot="-5400000">
              <a:off x="4178618" y="298402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292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4" name="Google Shape;1954;p17"/>
            <p:cNvSpPr/>
            <p:nvPr/>
          </p:nvSpPr>
          <p:spPr>
            <a:xfrm rot="-5400000">
              <a:off x="4178618" y="3058782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5" name="Google Shape;1955;p17"/>
            <p:cNvSpPr/>
            <p:nvPr/>
          </p:nvSpPr>
          <p:spPr>
            <a:xfrm rot="-5400000">
              <a:off x="4178618" y="276012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1" y="1"/>
                    <a:pt x="0" y="582"/>
                    <a:pt x="0" y="1314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6" name="Google Shape;1956;p17"/>
            <p:cNvSpPr/>
            <p:nvPr/>
          </p:nvSpPr>
          <p:spPr>
            <a:xfrm rot="-5400000">
              <a:off x="4178618" y="2834882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7" name="Google Shape;1957;p17"/>
            <p:cNvSpPr/>
            <p:nvPr/>
          </p:nvSpPr>
          <p:spPr>
            <a:xfrm rot="-5400000">
              <a:off x="4178618" y="2461842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5" y="2606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8" name="Google Shape;1958;p17"/>
            <p:cNvSpPr/>
            <p:nvPr/>
          </p:nvSpPr>
          <p:spPr>
            <a:xfrm rot="-5400000">
              <a:off x="4178618" y="253622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1" y="1"/>
                    <a:pt x="0" y="582"/>
                    <a:pt x="0" y="1314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9" name="Google Shape;1959;p17"/>
            <p:cNvSpPr/>
            <p:nvPr/>
          </p:nvSpPr>
          <p:spPr>
            <a:xfrm rot="-5400000">
              <a:off x="4174912" y="2606911"/>
              <a:ext cx="52732" cy="45164"/>
            </a:xfrm>
            <a:custGeom>
              <a:avLst/>
              <a:gdLst/>
              <a:ahLst/>
              <a:cxnLst/>
              <a:rect l="l" t="t" r="r" b="b"/>
              <a:pathLst>
                <a:path w="3038" h="2602" extrusionOk="0">
                  <a:moveTo>
                    <a:pt x="1311" y="1"/>
                  </a:moveTo>
                  <a:cubicBezTo>
                    <a:pt x="643" y="1"/>
                    <a:pt x="1" y="522"/>
                    <a:pt x="1" y="1309"/>
                  </a:cubicBezTo>
                  <a:cubicBezTo>
                    <a:pt x="1" y="2020"/>
                    <a:pt x="582" y="2601"/>
                    <a:pt x="1293" y="2601"/>
                  </a:cubicBezTo>
                  <a:cubicBezTo>
                    <a:pt x="2456" y="2601"/>
                    <a:pt x="3037" y="1202"/>
                    <a:pt x="2219" y="383"/>
                  </a:cubicBezTo>
                  <a:cubicBezTo>
                    <a:pt x="1955" y="119"/>
                    <a:pt x="1630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0" name="Google Shape;1960;p17"/>
            <p:cNvSpPr/>
            <p:nvPr/>
          </p:nvSpPr>
          <p:spPr>
            <a:xfrm rot="-5400000">
              <a:off x="4174921" y="2010345"/>
              <a:ext cx="52715" cy="45164"/>
            </a:xfrm>
            <a:custGeom>
              <a:avLst/>
              <a:gdLst/>
              <a:ahLst/>
              <a:cxnLst/>
              <a:rect l="l" t="t" r="r" b="b"/>
              <a:pathLst>
                <a:path w="3037" h="2602" extrusionOk="0">
                  <a:moveTo>
                    <a:pt x="1311" y="1"/>
                  </a:moveTo>
                  <a:cubicBezTo>
                    <a:pt x="642" y="1"/>
                    <a:pt x="0" y="522"/>
                    <a:pt x="0" y="1309"/>
                  </a:cubicBezTo>
                  <a:cubicBezTo>
                    <a:pt x="0" y="2020"/>
                    <a:pt x="582" y="2601"/>
                    <a:pt x="1292" y="2601"/>
                  </a:cubicBezTo>
                  <a:cubicBezTo>
                    <a:pt x="2455" y="2601"/>
                    <a:pt x="3037" y="1202"/>
                    <a:pt x="2218" y="383"/>
                  </a:cubicBezTo>
                  <a:cubicBezTo>
                    <a:pt x="1954" y="119"/>
                    <a:pt x="1630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1" name="Google Shape;1961;p17"/>
            <p:cNvSpPr/>
            <p:nvPr/>
          </p:nvSpPr>
          <p:spPr>
            <a:xfrm rot="-5400000">
              <a:off x="4178609" y="2088794"/>
              <a:ext cx="45251" cy="45251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314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5" y="2606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17"/>
            <p:cNvSpPr/>
            <p:nvPr/>
          </p:nvSpPr>
          <p:spPr>
            <a:xfrm rot="-5400000">
              <a:off x="4178427" y="2163372"/>
              <a:ext cx="45616" cy="45251"/>
            </a:xfrm>
            <a:custGeom>
              <a:avLst/>
              <a:gdLst/>
              <a:ahLst/>
              <a:cxnLst/>
              <a:rect l="l" t="t" r="r" b="b"/>
              <a:pathLst>
                <a:path w="2628" h="2607" extrusionOk="0">
                  <a:moveTo>
                    <a:pt x="1314" y="1"/>
                  </a:moveTo>
                  <a:cubicBezTo>
                    <a:pt x="604" y="1"/>
                    <a:pt x="1" y="582"/>
                    <a:pt x="1" y="1314"/>
                  </a:cubicBezTo>
                  <a:cubicBezTo>
                    <a:pt x="1" y="2025"/>
                    <a:pt x="604" y="2606"/>
                    <a:pt x="1314" y="2606"/>
                  </a:cubicBezTo>
                  <a:cubicBezTo>
                    <a:pt x="2046" y="2606"/>
                    <a:pt x="2628" y="2025"/>
                    <a:pt x="2628" y="1314"/>
                  </a:cubicBezTo>
                  <a:cubicBezTo>
                    <a:pt x="2628" y="582"/>
                    <a:pt x="2046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3" name="Google Shape;1963;p17"/>
            <p:cNvSpPr/>
            <p:nvPr/>
          </p:nvSpPr>
          <p:spPr>
            <a:xfrm rot="-5400000">
              <a:off x="4178618" y="1790142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292" y="2606"/>
                  </a:cubicBezTo>
                  <a:cubicBezTo>
                    <a:pt x="2025" y="2606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17"/>
            <p:cNvSpPr/>
            <p:nvPr/>
          </p:nvSpPr>
          <p:spPr>
            <a:xfrm rot="-5400000">
              <a:off x="4178609" y="1864894"/>
              <a:ext cx="45251" cy="45251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314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5" y="2606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17"/>
            <p:cNvSpPr/>
            <p:nvPr/>
          </p:nvSpPr>
          <p:spPr>
            <a:xfrm rot="-5400000">
              <a:off x="4178427" y="1939472"/>
              <a:ext cx="45616" cy="45251"/>
            </a:xfrm>
            <a:custGeom>
              <a:avLst/>
              <a:gdLst/>
              <a:ahLst/>
              <a:cxnLst/>
              <a:rect l="l" t="t" r="r" b="b"/>
              <a:pathLst>
                <a:path w="2628" h="2607" extrusionOk="0">
                  <a:moveTo>
                    <a:pt x="1314" y="1"/>
                  </a:moveTo>
                  <a:cubicBezTo>
                    <a:pt x="604" y="1"/>
                    <a:pt x="1" y="582"/>
                    <a:pt x="1" y="1314"/>
                  </a:cubicBezTo>
                  <a:cubicBezTo>
                    <a:pt x="1" y="2025"/>
                    <a:pt x="604" y="2606"/>
                    <a:pt x="1314" y="2606"/>
                  </a:cubicBezTo>
                  <a:cubicBezTo>
                    <a:pt x="2025" y="2606"/>
                    <a:pt x="2628" y="2025"/>
                    <a:pt x="2628" y="1314"/>
                  </a:cubicBezTo>
                  <a:cubicBezTo>
                    <a:pt x="2628" y="582"/>
                    <a:pt x="2025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17"/>
            <p:cNvSpPr/>
            <p:nvPr/>
          </p:nvSpPr>
          <p:spPr>
            <a:xfrm rot="-5400000">
              <a:off x="4178427" y="1566433"/>
              <a:ext cx="45616" cy="45251"/>
            </a:xfrm>
            <a:custGeom>
              <a:avLst/>
              <a:gdLst/>
              <a:ahLst/>
              <a:cxnLst/>
              <a:rect l="l" t="t" r="r" b="b"/>
              <a:pathLst>
                <a:path w="2628" h="2607" extrusionOk="0">
                  <a:moveTo>
                    <a:pt x="1314" y="1"/>
                  </a:moveTo>
                  <a:cubicBezTo>
                    <a:pt x="604" y="1"/>
                    <a:pt x="1" y="582"/>
                    <a:pt x="1" y="1314"/>
                  </a:cubicBezTo>
                  <a:cubicBezTo>
                    <a:pt x="1" y="2025"/>
                    <a:pt x="604" y="2606"/>
                    <a:pt x="1314" y="2606"/>
                  </a:cubicBezTo>
                  <a:cubicBezTo>
                    <a:pt x="2025" y="2606"/>
                    <a:pt x="2628" y="2025"/>
                    <a:pt x="2628" y="1314"/>
                  </a:cubicBezTo>
                  <a:cubicBezTo>
                    <a:pt x="2628" y="582"/>
                    <a:pt x="2025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17"/>
            <p:cNvSpPr/>
            <p:nvPr/>
          </p:nvSpPr>
          <p:spPr>
            <a:xfrm rot="-5400000">
              <a:off x="4178609" y="1640994"/>
              <a:ext cx="45251" cy="45251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293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293" y="2606"/>
                  </a:cubicBezTo>
                  <a:cubicBezTo>
                    <a:pt x="2025" y="2606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17"/>
            <p:cNvSpPr/>
            <p:nvPr/>
          </p:nvSpPr>
          <p:spPr>
            <a:xfrm rot="-5400000">
              <a:off x="4174730" y="1711875"/>
              <a:ext cx="53097" cy="45164"/>
            </a:xfrm>
            <a:custGeom>
              <a:avLst/>
              <a:gdLst/>
              <a:ahLst/>
              <a:cxnLst/>
              <a:rect l="l" t="t" r="r" b="b"/>
              <a:pathLst>
                <a:path w="3059" h="2602" extrusionOk="0">
                  <a:moveTo>
                    <a:pt x="1327" y="1"/>
                  </a:moveTo>
                  <a:cubicBezTo>
                    <a:pt x="652" y="1"/>
                    <a:pt x="1" y="522"/>
                    <a:pt x="1" y="1309"/>
                  </a:cubicBezTo>
                  <a:cubicBezTo>
                    <a:pt x="1" y="2020"/>
                    <a:pt x="582" y="2601"/>
                    <a:pt x="1314" y="2601"/>
                  </a:cubicBezTo>
                  <a:cubicBezTo>
                    <a:pt x="2477" y="2601"/>
                    <a:pt x="3058" y="1202"/>
                    <a:pt x="2240" y="383"/>
                  </a:cubicBezTo>
                  <a:cubicBezTo>
                    <a:pt x="1976" y="119"/>
                    <a:pt x="1649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17"/>
            <p:cNvSpPr/>
            <p:nvPr/>
          </p:nvSpPr>
          <p:spPr>
            <a:xfrm rot="-5400000">
              <a:off x="4178609" y="1342715"/>
              <a:ext cx="45251" cy="45251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314" y="1"/>
                  </a:moveTo>
                  <a:cubicBezTo>
                    <a:pt x="582" y="1"/>
                    <a:pt x="1" y="582"/>
                    <a:pt x="1" y="1314"/>
                  </a:cubicBezTo>
                  <a:cubicBezTo>
                    <a:pt x="1" y="2025"/>
                    <a:pt x="582" y="2606"/>
                    <a:pt x="1314" y="2606"/>
                  </a:cubicBezTo>
                  <a:cubicBezTo>
                    <a:pt x="2025" y="2606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17"/>
            <p:cNvSpPr/>
            <p:nvPr/>
          </p:nvSpPr>
          <p:spPr>
            <a:xfrm rot="-5400000">
              <a:off x="4174921" y="1413406"/>
              <a:ext cx="52715" cy="45164"/>
            </a:xfrm>
            <a:custGeom>
              <a:avLst/>
              <a:gdLst/>
              <a:ahLst/>
              <a:cxnLst/>
              <a:rect l="l" t="t" r="r" b="b"/>
              <a:pathLst>
                <a:path w="3037" h="2602" extrusionOk="0">
                  <a:moveTo>
                    <a:pt x="1311" y="1"/>
                  </a:moveTo>
                  <a:cubicBezTo>
                    <a:pt x="642" y="1"/>
                    <a:pt x="0" y="522"/>
                    <a:pt x="0" y="1309"/>
                  </a:cubicBezTo>
                  <a:cubicBezTo>
                    <a:pt x="0" y="2020"/>
                    <a:pt x="582" y="2601"/>
                    <a:pt x="1292" y="2601"/>
                  </a:cubicBezTo>
                  <a:cubicBezTo>
                    <a:pt x="2455" y="2601"/>
                    <a:pt x="3037" y="1202"/>
                    <a:pt x="2218" y="383"/>
                  </a:cubicBezTo>
                  <a:cubicBezTo>
                    <a:pt x="1954" y="119"/>
                    <a:pt x="1630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1" name="Google Shape;1971;p17"/>
            <p:cNvSpPr/>
            <p:nvPr/>
          </p:nvSpPr>
          <p:spPr>
            <a:xfrm rot="-5400000">
              <a:off x="4174730" y="1487975"/>
              <a:ext cx="53097" cy="45164"/>
            </a:xfrm>
            <a:custGeom>
              <a:avLst/>
              <a:gdLst/>
              <a:ahLst/>
              <a:cxnLst/>
              <a:rect l="l" t="t" r="r" b="b"/>
              <a:pathLst>
                <a:path w="3059" h="2602" extrusionOk="0">
                  <a:moveTo>
                    <a:pt x="1311" y="1"/>
                  </a:moveTo>
                  <a:cubicBezTo>
                    <a:pt x="643" y="1"/>
                    <a:pt x="1" y="522"/>
                    <a:pt x="1" y="1309"/>
                  </a:cubicBezTo>
                  <a:cubicBezTo>
                    <a:pt x="1" y="2020"/>
                    <a:pt x="582" y="2601"/>
                    <a:pt x="1314" y="2601"/>
                  </a:cubicBezTo>
                  <a:cubicBezTo>
                    <a:pt x="2477" y="2601"/>
                    <a:pt x="3058" y="1202"/>
                    <a:pt x="2219" y="383"/>
                  </a:cubicBezTo>
                  <a:cubicBezTo>
                    <a:pt x="1955" y="119"/>
                    <a:pt x="1630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2" name="Google Shape;1972;p17"/>
            <p:cNvSpPr/>
            <p:nvPr/>
          </p:nvSpPr>
          <p:spPr>
            <a:xfrm rot="-5400000">
              <a:off x="4178609" y="1267955"/>
              <a:ext cx="45251" cy="45251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293" y="1"/>
                  </a:moveTo>
                  <a:cubicBezTo>
                    <a:pt x="582" y="1"/>
                    <a:pt x="1" y="582"/>
                    <a:pt x="1" y="1314"/>
                  </a:cubicBezTo>
                  <a:cubicBezTo>
                    <a:pt x="1" y="2025"/>
                    <a:pt x="582" y="2606"/>
                    <a:pt x="1293" y="2606"/>
                  </a:cubicBezTo>
                  <a:cubicBezTo>
                    <a:pt x="2025" y="2606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3" name="Google Shape;1973;p17"/>
            <p:cNvSpPr/>
            <p:nvPr/>
          </p:nvSpPr>
          <p:spPr>
            <a:xfrm rot="-5400000">
              <a:off x="4256739" y="305879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4" name="Google Shape;1974;p17"/>
            <p:cNvSpPr/>
            <p:nvPr/>
          </p:nvSpPr>
          <p:spPr>
            <a:xfrm rot="-5400000">
              <a:off x="4483264" y="298403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2" y="0"/>
                    <a:pt x="0" y="581"/>
                    <a:pt x="0" y="1292"/>
                  </a:cubicBezTo>
                  <a:cubicBezTo>
                    <a:pt x="0" y="2024"/>
                    <a:pt x="582" y="2606"/>
                    <a:pt x="1292" y="2606"/>
                  </a:cubicBezTo>
                  <a:cubicBezTo>
                    <a:pt x="2024" y="2606"/>
                    <a:pt x="2606" y="2024"/>
                    <a:pt x="2606" y="1292"/>
                  </a:cubicBezTo>
                  <a:cubicBezTo>
                    <a:pt x="2606" y="581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5" name="Google Shape;1975;p17"/>
            <p:cNvSpPr/>
            <p:nvPr/>
          </p:nvSpPr>
          <p:spPr>
            <a:xfrm rot="-5400000">
              <a:off x="4252955" y="2913053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45" y="0"/>
                  </a:moveTo>
                  <a:cubicBezTo>
                    <a:pt x="582" y="0"/>
                    <a:pt x="1" y="1422"/>
                    <a:pt x="819" y="2240"/>
                  </a:cubicBezTo>
                  <a:cubicBezTo>
                    <a:pt x="1083" y="2504"/>
                    <a:pt x="1410" y="2622"/>
                    <a:pt x="1732" y="2622"/>
                  </a:cubicBezTo>
                  <a:cubicBezTo>
                    <a:pt x="2407" y="2622"/>
                    <a:pt x="3059" y="2101"/>
                    <a:pt x="3059" y="1314"/>
                  </a:cubicBezTo>
                  <a:cubicBezTo>
                    <a:pt x="3059" y="582"/>
                    <a:pt x="2456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6" name="Google Shape;1976;p17"/>
            <p:cNvSpPr/>
            <p:nvPr/>
          </p:nvSpPr>
          <p:spPr>
            <a:xfrm rot="-5400000">
              <a:off x="4256739" y="283489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17"/>
            <p:cNvSpPr/>
            <p:nvPr/>
          </p:nvSpPr>
          <p:spPr>
            <a:xfrm rot="-5400000">
              <a:off x="4256739" y="276013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292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17"/>
            <p:cNvSpPr/>
            <p:nvPr/>
          </p:nvSpPr>
          <p:spPr>
            <a:xfrm rot="-5400000">
              <a:off x="4252955" y="2614774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67" y="0"/>
                  </a:moveTo>
                  <a:cubicBezTo>
                    <a:pt x="582" y="0"/>
                    <a:pt x="1" y="1422"/>
                    <a:pt x="841" y="2240"/>
                  </a:cubicBezTo>
                  <a:cubicBezTo>
                    <a:pt x="1105" y="2504"/>
                    <a:pt x="1430" y="2622"/>
                    <a:pt x="1748" y="2622"/>
                  </a:cubicBezTo>
                  <a:cubicBezTo>
                    <a:pt x="2417" y="2622"/>
                    <a:pt x="3059" y="2101"/>
                    <a:pt x="3059" y="1314"/>
                  </a:cubicBezTo>
                  <a:cubicBezTo>
                    <a:pt x="3059" y="582"/>
                    <a:pt x="2477" y="0"/>
                    <a:pt x="1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17"/>
            <p:cNvSpPr/>
            <p:nvPr/>
          </p:nvSpPr>
          <p:spPr>
            <a:xfrm rot="-5400000">
              <a:off x="4256739" y="253623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292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0" name="Google Shape;1980;p17"/>
            <p:cNvSpPr/>
            <p:nvPr/>
          </p:nvSpPr>
          <p:spPr>
            <a:xfrm rot="-5400000">
              <a:off x="4256739" y="2461851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17"/>
            <p:cNvSpPr/>
            <p:nvPr/>
          </p:nvSpPr>
          <p:spPr>
            <a:xfrm rot="-5400000">
              <a:off x="4256739" y="238709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292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17"/>
            <p:cNvSpPr/>
            <p:nvPr/>
          </p:nvSpPr>
          <p:spPr>
            <a:xfrm rot="-5400000">
              <a:off x="4252955" y="2316114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45" y="0"/>
                  </a:moveTo>
                  <a:cubicBezTo>
                    <a:pt x="582" y="0"/>
                    <a:pt x="1" y="1422"/>
                    <a:pt x="819" y="2240"/>
                  </a:cubicBezTo>
                  <a:cubicBezTo>
                    <a:pt x="1083" y="2504"/>
                    <a:pt x="1410" y="2622"/>
                    <a:pt x="1732" y="2622"/>
                  </a:cubicBezTo>
                  <a:cubicBezTo>
                    <a:pt x="2407" y="2622"/>
                    <a:pt x="3059" y="2101"/>
                    <a:pt x="3059" y="1314"/>
                  </a:cubicBezTo>
                  <a:cubicBezTo>
                    <a:pt x="3037" y="582"/>
                    <a:pt x="2456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17"/>
            <p:cNvSpPr/>
            <p:nvPr/>
          </p:nvSpPr>
          <p:spPr>
            <a:xfrm rot="-5400000">
              <a:off x="4256739" y="2237951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292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4" name="Google Shape;1984;p17"/>
            <p:cNvSpPr/>
            <p:nvPr/>
          </p:nvSpPr>
          <p:spPr>
            <a:xfrm rot="-5400000">
              <a:off x="4256548" y="2163381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604" y="0"/>
                    <a:pt x="1" y="582"/>
                    <a:pt x="1" y="1314"/>
                  </a:cubicBezTo>
                  <a:cubicBezTo>
                    <a:pt x="1" y="2024"/>
                    <a:pt x="604" y="2606"/>
                    <a:pt x="1314" y="2606"/>
                  </a:cubicBezTo>
                  <a:cubicBezTo>
                    <a:pt x="2046" y="2606"/>
                    <a:pt x="2628" y="2024"/>
                    <a:pt x="2628" y="1314"/>
                  </a:cubicBezTo>
                  <a:cubicBezTo>
                    <a:pt x="2628" y="582"/>
                    <a:pt x="2046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5" name="Google Shape;1985;p17"/>
            <p:cNvSpPr/>
            <p:nvPr/>
          </p:nvSpPr>
          <p:spPr>
            <a:xfrm rot="-5400000">
              <a:off x="4256730" y="2088803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17"/>
            <p:cNvSpPr/>
            <p:nvPr/>
          </p:nvSpPr>
          <p:spPr>
            <a:xfrm rot="-5400000">
              <a:off x="4256548" y="1939481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604" y="0"/>
                    <a:pt x="1" y="582"/>
                    <a:pt x="1" y="1314"/>
                  </a:cubicBezTo>
                  <a:cubicBezTo>
                    <a:pt x="1" y="2024"/>
                    <a:pt x="604" y="2606"/>
                    <a:pt x="1314" y="2606"/>
                  </a:cubicBezTo>
                  <a:cubicBezTo>
                    <a:pt x="2025" y="2606"/>
                    <a:pt x="2628" y="2024"/>
                    <a:pt x="2628" y="1314"/>
                  </a:cubicBezTo>
                  <a:cubicBezTo>
                    <a:pt x="2628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17"/>
            <p:cNvSpPr/>
            <p:nvPr/>
          </p:nvSpPr>
          <p:spPr>
            <a:xfrm rot="-5400000">
              <a:off x="4256730" y="1864903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17"/>
            <p:cNvSpPr/>
            <p:nvPr/>
          </p:nvSpPr>
          <p:spPr>
            <a:xfrm rot="-5400000">
              <a:off x="4256739" y="1790151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292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17"/>
            <p:cNvSpPr/>
            <p:nvPr/>
          </p:nvSpPr>
          <p:spPr>
            <a:xfrm rot="-5400000">
              <a:off x="4253137" y="1719357"/>
              <a:ext cx="52732" cy="45529"/>
            </a:xfrm>
            <a:custGeom>
              <a:avLst/>
              <a:gdLst/>
              <a:ahLst/>
              <a:cxnLst/>
              <a:rect l="l" t="t" r="r" b="b"/>
              <a:pathLst>
                <a:path w="3038" h="2623" extrusionOk="0">
                  <a:moveTo>
                    <a:pt x="1745" y="0"/>
                  </a:moveTo>
                  <a:cubicBezTo>
                    <a:pt x="582" y="0"/>
                    <a:pt x="1" y="1422"/>
                    <a:pt x="819" y="2240"/>
                  </a:cubicBezTo>
                  <a:cubicBezTo>
                    <a:pt x="1083" y="2504"/>
                    <a:pt x="1408" y="2622"/>
                    <a:pt x="1727" y="2622"/>
                  </a:cubicBezTo>
                  <a:cubicBezTo>
                    <a:pt x="2395" y="2622"/>
                    <a:pt x="3037" y="2101"/>
                    <a:pt x="3037" y="1314"/>
                  </a:cubicBezTo>
                  <a:cubicBezTo>
                    <a:pt x="3037" y="582"/>
                    <a:pt x="2456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17"/>
            <p:cNvSpPr/>
            <p:nvPr/>
          </p:nvSpPr>
          <p:spPr>
            <a:xfrm rot="-5400000">
              <a:off x="4256730" y="1641003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293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293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17"/>
            <p:cNvSpPr/>
            <p:nvPr/>
          </p:nvSpPr>
          <p:spPr>
            <a:xfrm rot="-5400000">
              <a:off x="4256548" y="1566442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604" y="0"/>
                    <a:pt x="1" y="582"/>
                    <a:pt x="1" y="1314"/>
                  </a:cubicBezTo>
                  <a:cubicBezTo>
                    <a:pt x="1" y="2024"/>
                    <a:pt x="604" y="2606"/>
                    <a:pt x="1314" y="2606"/>
                  </a:cubicBezTo>
                  <a:cubicBezTo>
                    <a:pt x="2025" y="2606"/>
                    <a:pt x="2628" y="2024"/>
                    <a:pt x="2628" y="1314"/>
                  </a:cubicBezTo>
                  <a:cubicBezTo>
                    <a:pt x="2628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17"/>
            <p:cNvSpPr/>
            <p:nvPr/>
          </p:nvSpPr>
          <p:spPr>
            <a:xfrm rot="-5400000">
              <a:off x="4253137" y="1495457"/>
              <a:ext cx="52732" cy="45529"/>
            </a:xfrm>
            <a:custGeom>
              <a:avLst/>
              <a:gdLst/>
              <a:ahLst/>
              <a:cxnLst/>
              <a:rect l="l" t="t" r="r" b="b"/>
              <a:pathLst>
                <a:path w="3038" h="2623" extrusionOk="0">
                  <a:moveTo>
                    <a:pt x="1745" y="0"/>
                  </a:moveTo>
                  <a:cubicBezTo>
                    <a:pt x="582" y="0"/>
                    <a:pt x="1" y="1422"/>
                    <a:pt x="819" y="2240"/>
                  </a:cubicBezTo>
                  <a:cubicBezTo>
                    <a:pt x="1083" y="2504"/>
                    <a:pt x="1408" y="2622"/>
                    <a:pt x="1727" y="2622"/>
                  </a:cubicBezTo>
                  <a:cubicBezTo>
                    <a:pt x="2395" y="2622"/>
                    <a:pt x="3037" y="2101"/>
                    <a:pt x="3037" y="1314"/>
                  </a:cubicBezTo>
                  <a:cubicBezTo>
                    <a:pt x="3037" y="582"/>
                    <a:pt x="2456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17"/>
            <p:cNvSpPr/>
            <p:nvPr/>
          </p:nvSpPr>
          <p:spPr>
            <a:xfrm rot="-5400000">
              <a:off x="4252955" y="1420878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44" y="0"/>
                  </a:moveTo>
                  <a:cubicBezTo>
                    <a:pt x="582" y="0"/>
                    <a:pt x="0" y="1422"/>
                    <a:pt x="819" y="2240"/>
                  </a:cubicBezTo>
                  <a:cubicBezTo>
                    <a:pt x="1090" y="2504"/>
                    <a:pt x="1419" y="2622"/>
                    <a:pt x="1741" y="2622"/>
                  </a:cubicBezTo>
                  <a:cubicBezTo>
                    <a:pt x="2416" y="2622"/>
                    <a:pt x="3058" y="2101"/>
                    <a:pt x="3058" y="1314"/>
                  </a:cubicBezTo>
                  <a:cubicBezTo>
                    <a:pt x="3058" y="582"/>
                    <a:pt x="2477" y="0"/>
                    <a:pt x="1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17"/>
            <p:cNvSpPr/>
            <p:nvPr/>
          </p:nvSpPr>
          <p:spPr>
            <a:xfrm rot="-5400000">
              <a:off x="4256730" y="1267963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293" y="0"/>
                  </a:moveTo>
                  <a:cubicBezTo>
                    <a:pt x="582" y="0"/>
                    <a:pt x="1" y="582"/>
                    <a:pt x="1" y="1314"/>
                  </a:cubicBezTo>
                  <a:cubicBezTo>
                    <a:pt x="1" y="2024"/>
                    <a:pt x="582" y="2606"/>
                    <a:pt x="1293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17"/>
            <p:cNvSpPr/>
            <p:nvPr/>
          </p:nvSpPr>
          <p:spPr>
            <a:xfrm rot="-5400000">
              <a:off x="4329105" y="2905763"/>
              <a:ext cx="53097" cy="45147"/>
            </a:xfrm>
            <a:custGeom>
              <a:avLst/>
              <a:gdLst/>
              <a:ahLst/>
              <a:cxnLst/>
              <a:rect l="l" t="t" r="r" b="b"/>
              <a:pathLst>
                <a:path w="3059" h="2601" extrusionOk="0">
                  <a:moveTo>
                    <a:pt x="1333" y="0"/>
                  </a:moveTo>
                  <a:cubicBezTo>
                    <a:pt x="664" y="0"/>
                    <a:pt x="22" y="521"/>
                    <a:pt x="22" y="1309"/>
                  </a:cubicBezTo>
                  <a:cubicBezTo>
                    <a:pt x="0" y="2019"/>
                    <a:pt x="603" y="2601"/>
                    <a:pt x="1314" y="2601"/>
                  </a:cubicBezTo>
                  <a:cubicBezTo>
                    <a:pt x="2477" y="2601"/>
                    <a:pt x="3058" y="1201"/>
                    <a:pt x="2240" y="383"/>
                  </a:cubicBezTo>
                  <a:cubicBezTo>
                    <a:pt x="1976" y="119"/>
                    <a:pt x="1651" y="0"/>
                    <a:pt x="1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" name="Google Shape;1996;p17"/>
            <p:cNvSpPr/>
            <p:nvPr/>
          </p:nvSpPr>
          <p:spPr>
            <a:xfrm rot="-5400000">
              <a:off x="4702681" y="298402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292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" name="Google Shape;1997;p17"/>
            <p:cNvSpPr/>
            <p:nvPr/>
          </p:nvSpPr>
          <p:spPr>
            <a:xfrm rot="-5400000">
              <a:off x="4332994" y="305879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" name="Google Shape;1998;p17"/>
            <p:cNvSpPr/>
            <p:nvPr/>
          </p:nvSpPr>
          <p:spPr>
            <a:xfrm rot="-5400000">
              <a:off x="4590347" y="2685560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5" y="2606"/>
                    <a:pt x="2628" y="2025"/>
                    <a:pt x="2628" y="1314"/>
                  </a:cubicBezTo>
                  <a:cubicBezTo>
                    <a:pt x="2628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" name="Google Shape;1999;p17"/>
            <p:cNvSpPr/>
            <p:nvPr/>
          </p:nvSpPr>
          <p:spPr>
            <a:xfrm rot="-5400000">
              <a:off x="4332994" y="276013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292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17"/>
            <p:cNvSpPr/>
            <p:nvPr/>
          </p:nvSpPr>
          <p:spPr>
            <a:xfrm rot="-5400000">
              <a:off x="4332994" y="2461851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17"/>
            <p:cNvSpPr/>
            <p:nvPr/>
          </p:nvSpPr>
          <p:spPr>
            <a:xfrm rot="-5400000">
              <a:off x="4492611" y="253622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0"/>
                  </a:moveTo>
                  <a:cubicBezTo>
                    <a:pt x="581" y="0"/>
                    <a:pt x="0" y="582"/>
                    <a:pt x="0" y="1292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292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17"/>
            <p:cNvSpPr/>
            <p:nvPr/>
          </p:nvSpPr>
          <p:spPr>
            <a:xfrm rot="-5400000">
              <a:off x="4329288" y="2606920"/>
              <a:ext cx="52732" cy="45147"/>
            </a:xfrm>
            <a:custGeom>
              <a:avLst/>
              <a:gdLst/>
              <a:ahLst/>
              <a:cxnLst/>
              <a:rect l="l" t="t" r="r" b="b"/>
              <a:pathLst>
                <a:path w="3038" h="2601" extrusionOk="0">
                  <a:moveTo>
                    <a:pt x="1311" y="0"/>
                  </a:moveTo>
                  <a:cubicBezTo>
                    <a:pt x="643" y="0"/>
                    <a:pt x="1" y="521"/>
                    <a:pt x="1" y="1309"/>
                  </a:cubicBezTo>
                  <a:cubicBezTo>
                    <a:pt x="1" y="2019"/>
                    <a:pt x="582" y="2601"/>
                    <a:pt x="1293" y="2601"/>
                  </a:cubicBezTo>
                  <a:cubicBezTo>
                    <a:pt x="2456" y="2601"/>
                    <a:pt x="3037" y="1201"/>
                    <a:pt x="2219" y="383"/>
                  </a:cubicBezTo>
                  <a:cubicBezTo>
                    <a:pt x="1955" y="119"/>
                    <a:pt x="1630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17"/>
            <p:cNvSpPr/>
            <p:nvPr/>
          </p:nvSpPr>
          <p:spPr>
            <a:xfrm rot="-5400000">
              <a:off x="4332994" y="2237951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292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17"/>
            <p:cNvSpPr/>
            <p:nvPr/>
          </p:nvSpPr>
          <p:spPr>
            <a:xfrm rot="-5400000">
              <a:off x="4329105" y="2308823"/>
              <a:ext cx="53097" cy="45147"/>
            </a:xfrm>
            <a:custGeom>
              <a:avLst/>
              <a:gdLst/>
              <a:ahLst/>
              <a:cxnLst/>
              <a:rect l="l" t="t" r="r" b="b"/>
              <a:pathLst>
                <a:path w="3059" h="2601" extrusionOk="0">
                  <a:moveTo>
                    <a:pt x="1327" y="0"/>
                  </a:moveTo>
                  <a:cubicBezTo>
                    <a:pt x="652" y="0"/>
                    <a:pt x="1" y="521"/>
                    <a:pt x="1" y="1309"/>
                  </a:cubicBezTo>
                  <a:cubicBezTo>
                    <a:pt x="1" y="2019"/>
                    <a:pt x="582" y="2601"/>
                    <a:pt x="1314" y="2601"/>
                  </a:cubicBezTo>
                  <a:cubicBezTo>
                    <a:pt x="2477" y="2601"/>
                    <a:pt x="3058" y="1201"/>
                    <a:pt x="2240" y="383"/>
                  </a:cubicBezTo>
                  <a:cubicBezTo>
                    <a:pt x="1976" y="119"/>
                    <a:pt x="1649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17"/>
            <p:cNvSpPr/>
            <p:nvPr/>
          </p:nvSpPr>
          <p:spPr>
            <a:xfrm rot="-5400000">
              <a:off x="4455222" y="2387082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2" y="1"/>
                    <a:pt x="0" y="582"/>
                    <a:pt x="0" y="1293"/>
                  </a:cubicBezTo>
                  <a:cubicBezTo>
                    <a:pt x="0" y="2025"/>
                    <a:pt x="582" y="2607"/>
                    <a:pt x="1292" y="2607"/>
                  </a:cubicBezTo>
                  <a:cubicBezTo>
                    <a:pt x="2024" y="2607"/>
                    <a:pt x="2606" y="2025"/>
                    <a:pt x="2606" y="1293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17"/>
            <p:cNvSpPr/>
            <p:nvPr/>
          </p:nvSpPr>
          <p:spPr>
            <a:xfrm rot="-5400000">
              <a:off x="4329296" y="2010354"/>
              <a:ext cx="52715" cy="45147"/>
            </a:xfrm>
            <a:custGeom>
              <a:avLst/>
              <a:gdLst/>
              <a:ahLst/>
              <a:cxnLst/>
              <a:rect l="l" t="t" r="r" b="b"/>
              <a:pathLst>
                <a:path w="3037" h="2601" extrusionOk="0">
                  <a:moveTo>
                    <a:pt x="1311" y="0"/>
                  </a:moveTo>
                  <a:cubicBezTo>
                    <a:pt x="642" y="0"/>
                    <a:pt x="0" y="521"/>
                    <a:pt x="0" y="1309"/>
                  </a:cubicBezTo>
                  <a:cubicBezTo>
                    <a:pt x="0" y="2019"/>
                    <a:pt x="582" y="2601"/>
                    <a:pt x="1292" y="2601"/>
                  </a:cubicBezTo>
                  <a:cubicBezTo>
                    <a:pt x="2455" y="2601"/>
                    <a:pt x="3037" y="1201"/>
                    <a:pt x="2218" y="383"/>
                  </a:cubicBezTo>
                  <a:cubicBezTo>
                    <a:pt x="1954" y="119"/>
                    <a:pt x="1630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17"/>
            <p:cNvSpPr/>
            <p:nvPr/>
          </p:nvSpPr>
          <p:spPr>
            <a:xfrm rot="-5400000">
              <a:off x="4511289" y="2088803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292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5" y="2606"/>
                    <a:pt x="2606" y="2024"/>
                    <a:pt x="2606" y="1292"/>
                  </a:cubicBezTo>
                  <a:cubicBezTo>
                    <a:pt x="2606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17"/>
            <p:cNvSpPr/>
            <p:nvPr/>
          </p:nvSpPr>
          <p:spPr>
            <a:xfrm rot="-5400000">
              <a:off x="4403451" y="2163381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604" y="0"/>
                    <a:pt x="1" y="582"/>
                    <a:pt x="1" y="1314"/>
                  </a:cubicBezTo>
                  <a:cubicBezTo>
                    <a:pt x="1" y="2024"/>
                    <a:pt x="604" y="2606"/>
                    <a:pt x="1314" y="2606"/>
                  </a:cubicBezTo>
                  <a:cubicBezTo>
                    <a:pt x="2046" y="2606"/>
                    <a:pt x="2628" y="2024"/>
                    <a:pt x="2628" y="1314"/>
                  </a:cubicBezTo>
                  <a:cubicBezTo>
                    <a:pt x="2628" y="582"/>
                    <a:pt x="2046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17"/>
            <p:cNvSpPr/>
            <p:nvPr/>
          </p:nvSpPr>
          <p:spPr>
            <a:xfrm rot="-5400000">
              <a:off x="4332994" y="1790151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292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17"/>
            <p:cNvSpPr/>
            <p:nvPr/>
          </p:nvSpPr>
          <p:spPr>
            <a:xfrm rot="-5400000">
              <a:off x="4332985" y="1864903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17"/>
            <p:cNvSpPr/>
            <p:nvPr/>
          </p:nvSpPr>
          <p:spPr>
            <a:xfrm rot="-5400000">
              <a:off x="4398217" y="1939472"/>
              <a:ext cx="45616" cy="45251"/>
            </a:xfrm>
            <a:custGeom>
              <a:avLst/>
              <a:gdLst/>
              <a:ahLst/>
              <a:cxnLst/>
              <a:rect l="l" t="t" r="r" b="b"/>
              <a:pathLst>
                <a:path w="2628" h="2607" extrusionOk="0">
                  <a:moveTo>
                    <a:pt x="1314" y="1"/>
                  </a:moveTo>
                  <a:cubicBezTo>
                    <a:pt x="604" y="1"/>
                    <a:pt x="1" y="582"/>
                    <a:pt x="1" y="1293"/>
                  </a:cubicBezTo>
                  <a:cubicBezTo>
                    <a:pt x="1" y="2025"/>
                    <a:pt x="604" y="2606"/>
                    <a:pt x="1314" y="2606"/>
                  </a:cubicBezTo>
                  <a:cubicBezTo>
                    <a:pt x="2025" y="2606"/>
                    <a:pt x="2628" y="2025"/>
                    <a:pt x="2628" y="1293"/>
                  </a:cubicBezTo>
                  <a:cubicBezTo>
                    <a:pt x="2628" y="582"/>
                    <a:pt x="2025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17"/>
            <p:cNvSpPr/>
            <p:nvPr/>
          </p:nvSpPr>
          <p:spPr>
            <a:xfrm rot="-5400000">
              <a:off x="4492420" y="1566433"/>
              <a:ext cx="45616" cy="45251"/>
            </a:xfrm>
            <a:custGeom>
              <a:avLst/>
              <a:gdLst/>
              <a:ahLst/>
              <a:cxnLst/>
              <a:rect l="l" t="t" r="r" b="b"/>
              <a:pathLst>
                <a:path w="2628" h="2607" extrusionOk="0">
                  <a:moveTo>
                    <a:pt x="1314" y="0"/>
                  </a:moveTo>
                  <a:cubicBezTo>
                    <a:pt x="604" y="0"/>
                    <a:pt x="1" y="582"/>
                    <a:pt x="1" y="1292"/>
                  </a:cubicBezTo>
                  <a:cubicBezTo>
                    <a:pt x="1" y="2025"/>
                    <a:pt x="604" y="2606"/>
                    <a:pt x="1314" y="2606"/>
                  </a:cubicBezTo>
                  <a:cubicBezTo>
                    <a:pt x="2025" y="2606"/>
                    <a:pt x="2628" y="2025"/>
                    <a:pt x="2628" y="1292"/>
                  </a:cubicBezTo>
                  <a:cubicBezTo>
                    <a:pt x="2628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17"/>
            <p:cNvSpPr/>
            <p:nvPr/>
          </p:nvSpPr>
          <p:spPr>
            <a:xfrm rot="-5400000">
              <a:off x="4332985" y="1641003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293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293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17"/>
            <p:cNvSpPr/>
            <p:nvPr/>
          </p:nvSpPr>
          <p:spPr>
            <a:xfrm rot="-5400000">
              <a:off x="4332985" y="1342724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314" y="0"/>
                  </a:moveTo>
                  <a:cubicBezTo>
                    <a:pt x="582" y="0"/>
                    <a:pt x="1" y="582"/>
                    <a:pt x="1" y="1314"/>
                  </a:cubicBezTo>
                  <a:cubicBezTo>
                    <a:pt x="1" y="2024"/>
                    <a:pt x="582" y="2606"/>
                    <a:pt x="1314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17"/>
            <p:cNvSpPr/>
            <p:nvPr/>
          </p:nvSpPr>
          <p:spPr>
            <a:xfrm rot="-5400000">
              <a:off x="4470037" y="1413223"/>
              <a:ext cx="52715" cy="45529"/>
            </a:xfrm>
            <a:custGeom>
              <a:avLst/>
              <a:gdLst/>
              <a:ahLst/>
              <a:cxnLst/>
              <a:rect l="l" t="t" r="r" b="b"/>
              <a:pathLst>
                <a:path w="3037" h="2623" extrusionOk="0">
                  <a:moveTo>
                    <a:pt x="1311" y="0"/>
                  </a:moveTo>
                  <a:cubicBezTo>
                    <a:pt x="642" y="0"/>
                    <a:pt x="0" y="521"/>
                    <a:pt x="0" y="1309"/>
                  </a:cubicBezTo>
                  <a:cubicBezTo>
                    <a:pt x="0" y="2041"/>
                    <a:pt x="582" y="2622"/>
                    <a:pt x="1292" y="2622"/>
                  </a:cubicBezTo>
                  <a:cubicBezTo>
                    <a:pt x="2455" y="2622"/>
                    <a:pt x="3037" y="1201"/>
                    <a:pt x="2218" y="383"/>
                  </a:cubicBezTo>
                  <a:cubicBezTo>
                    <a:pt x="1954" y="119"/>
                    <a:pt x="1630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17"/>
            <p:cNvSpPr/>
            <p:nvPr/>
          </p:nvSpPr>
          <p:spPr>
            <a:xfrm rot="-5400000">
              <a:off x="4329105" y="1487984"/>
              <a:ext cx="53097" cy="45147"/>
            </a:xfrm>
            <a:custGeom>
              <a:avLst/>
              <a:gdLst/>
              <a:ahLst/>
              <a:cxnLst/>
              <a:rect l="l" t="t" r="r" b="b"/>
              <a:pathLst>
                <a:path w="3059" h="2601" extrusionOk="0">
                  <a:moveTo>
                    <a:pt x="1311" y="0"/>
                  </a:moveTo>
                  <a:cubicBezTo>
                    <a:pt x="643" y="0"/>
                    <a:pt x="1" y="521"/>
                    <a:pt x="1" y="1309"/>
                  </a:cubicBezTo>
                  <a:cubicBezTo>
                    <a:pt x="1" y="2019"/>
                    <a:pt x="582" y="2601"/>
                    <a:pt x="1314" y="2601"/>
                  </a:cubicBezTo>
                  <a:cubicBezTo>
                    <a:pt x="2477" y="2601"/>
                    <a:pt x="3058" y="1201"/>
                    <a:pt x="2219" y="383"/>
                  </a:cubicBezTo>
                  <a:cubicBezTo>
                    <a:pt x="1955" y="119"/>
                    <a:pt x="1630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17"/>
            <p:cNvSpPr/>
            <p:nvPr/>
          </p:nvSpPr>
          <p:spPr>
            <a:xfrm rot="-5400000">
              <a:off x="4552402" y="1267955"/>
              <a:ext cx="45251" cy="45251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293" y="1"/>
                  </a:moveTo>
                  <a:cubicBezTo>
                    <a:pt x="582" y="1"/>
                    <a:pt x="1" y="582"/>
                    <a:pt x="1" y="1314"/>
                  </a:cubicBezTo>
                  <a:cubicBezTo>
                    <a:pt x="1" y="2025"/>
                    <a:pt x="582" y="2607"/>
                    <a:pt x="1293" y="2607"/>
                  </a:cubicBezTo>
                  <a:cubicBezTo>
                    <a:pt x="2025" y="2607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17"/>
            <p:cNvSpPr/>
            <p:nvPr/>
          </p:nvSpPr>
          <p:spPr>
            <a:xfrm rot="5400000">
              <a:off x="1328571" y="278143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5"/>
                    <a:pt x="581" y="2606"/>
                    <a:pt x="1314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17"/>
            <p:cNvSpPr/>
            <p:nvPr/>
          </p:nvSpPr>
          <p:spPr>
            <a:xfrm rot="5400000">
              <a:off x="1053452" y="2483144"/>
              <a:ext cx="45251" cy="45251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293" y="1"/>
                  </a:moveTo>
                  <a:cubicBezTo>
                    <a:pt x="582" y="1"/>
                    <a:pt x="1" y="582"/>
                    <a:pt x="1" y="1293"/>
                  </a:cubicBezTo>
                  <a:cubicBezTo>
                    <a:pt x="1" y="2025"/>
                    <a:pt x="582" y="2606"/>
                    <a:pt x="1293" y="2606"/>
                  </a:cubicBezTo>
                  <a:cubicBezTo>
                    <a:pt x="2025" y="2606"/>
                    <a:pt x="2606" y="2025"/>
                    <a:pt x="2606" y="1293"/>
                  </a:cubicBezTo>
                  <a:cubicBezTo>
                    <a:pt x="2606" y="582"/>
                    <a:pt x="2025" y="1"/>
                    <a:pt x="1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17"/>
            <p:cNvSpPr/>
            <p:nvPr/>
          </p:nvSpPr>
          <p:spPr>
            <a:xfrm rot="5400000">
              <a:off x="1219423" y="278143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0"/>
                  </a:moveTo>
                  <a:cubicBezTo>
                    <a:pt x="581" y="0"/>
                    <a:pt x="0" y="582"/>
                    <a:pt x="0" y="1292"/>
                  </a:cubicBezTo>
                  <a:cubicBezTo>
                    <a:pt x="0" y="2025"/>
                    <a:pt x="581" y="2606"/>
                    <a:pt x="1314" y="2606"/>
                  </a:cubicBezTo>
                  <a:cubicBezTo>
                    <a:pt x="2024" y="2606"/>
                    <a:pt x="2606" y="2025"/>
                    <a:pt x="2606" y="1292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17"/>
            <p:cNvSpPr/>
            <p:nvPr/>
          </p:nvSpPr>
          <p:spPr>
            <a:xfrm rot="5400000">
              <a:off x="1633738" y="2561497"/>
              <a:ext cx="53079" cy="45164"/>
            </a:xfrm>
            <a:custGeom>
              <a:avLst/>
              <a:gdLst/>
              <a:ahLst/>
              <a:cxnLst/>
              <a:rect l="l" t="t" r="r" b="b"/>
              <a:pathLst>
                <a:path w="3058" h="2602" extrusionOk="0">
                  <a:moveTo>
                    <a:pt x="1327" y="1"/>
                  </a:moveTo>
                  <a:cubicBezTo>
                    <a:pt x="652" y="1"/>
                    <a:pt x="0" y="522"/>
                    <a:pt x="0" y="1309"/>
                  </a:cubicBezTo>
                  <a:cubicBezTo>
                    <a:pt x="0" y="2020"/>
                    <a:pt x="582" y="2601"/>
                    <a:pt x="1314" y="2601"/>
                  </a:cubicBezTo>
                  <a:cubicBezTo>
                    <a:pt x="2477" y="2601"/>
                    <a:pt x="3058" y="1202"/>
                    <a:pt x="2240" y="383"/>
                  </a:cubicBezTo>
                  <a:cubicBezTo>
                    <a:pt x="1976" y="119"/>
                    <a:pt x="1649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17"/>
            <p:cNvSpPr/>
            <p:nvPr/>
          </p:nvSpPr>
          <p:spPr>
            <a:xfrm rot="5400000">
              <a:off x="1637696" y="2483144"/>
              <a:ext cx="45251" cy="45251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293" y="1"/>
                  </a:moveTo>
                  <a:cubicBezTo>
                    <a:pt x="582" y="1"/>
                    <a:pt x="1" y="582"/>
                    <a:pt x="1" y="1314"/>
                  </a:cubicBezTo>
                  <a:cubicBezTo>
                    <a:pt x="1" y="2025"/>
                    <a:pt x="582" y="2606"/>
                    <a:pt x="1293" y="2606"/>
                  </a:cubicBezTo>
                  <a:cubicBezTo>
                    <a:pt x="2025" y="2606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17"/>
            <p:cNvSpPr/>
            <p:nvPr/>
          </p:nvSpPr>
          <p:spPr>
            <a:xfrm rot="5400000">
              <a:off x="1637704" y="278143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1"/>
                  </a:moveTo>
                  <a:cubicBezTo>
                    <a:pt x="581" y="1"/>
                    <a:pt x="0" y="582"/>
                    <a:pt x="0" y="1314"/>
                  </a:cubicBezTo>
                  <a:cubicBezTo>
                    <a:pt x="0" y="2025"/>
                    <a:pt x="581" y="2606"/>
                    <a:pt x="1314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17"/>
            <p:cNvSpPr/>
            <p:nvPr/>
          </p:nvSpPr>
          <p:spPr>
            <a:xfrm rot="5400000">
              <a:off x="1637513" y="2706861"/>
              <a:ext cx="45616" cy="45251"/>
            </a:xfrm>
            <a:custGeom>
              <a:avLst/>
              <a:gdLst/>
              <a:ahLst/>
              <a:cxnLst/>
              <a:rect l="l" t="t" r="r" b="b"/>
              <a:pathLst>
                <a:path w="2628" h="2607" extrusionOk="0">
                  <a:moveTo>
                    <a:pt x="1314" y="1"/>
                  </a:moveTo>
                  <a:cubicBezTo>
                    <a:pt x="603" y="1"/>
                    <a:pt x="0" y="582"/>
                    <a:pt x="0" y="1314"/>
                  </a:cubicBezTo>
                  <a:cubicBezTo>
                    <a:pt x="0" y="2025"/>
                    <a:pt x="603" y="2606"/>
                    <a:pt x="1314" y="2606"/>
                  </a:cubicBezTo>
                  <a:cubicBezTo>
                    <a:pt x="2024" y="2606"/>
                    <a:pt x="2627" y="2025"/>
                    <a:pt x="2627" y="1314"/>
                  </a:cubicBezTo>
                  <a:cubicBezTo>
                    <a:pt x="2627" y="582"/>
                    <a:pt x="202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17"/>
            <p:cNvSpPr/>
            <p:nvPr/>
          </p:nvSpPr>
          <p:spPr>
            <a:xfrm rot="5400000">
              <a:off x="1633912" y="2636067"/>
              <a:ext cx="52732" cy="45164"/>
            </a:xfrm>
            <a:custGeom>
              <a:avLst/>
              <a:gdLst/>
              <a:ahLst/>
              <a:cxnLst/>
              <a:rect l="l" t="t" r="r" b="b"/>
              <a:pathLst>
                <a:path w="3038" h="2602" extrusionOk="0">
                  <a:moveTo>
                    <a:pt x="1312" y="1"/>
                  </a:moveTo>
                  <a:cubicBezTo>
                    <a:pt x="643" y="1"/>
                    <a:pt x="1" y="522"/>
                    <a:pt x="1" y="1309"/>
                  </a:cubicBezTo>
                  <a:cubicBezTo>
                    <a:pt x="1" y="2020"/>
                    <a:pt x="582" y="2601"/>
                    <a:pt x="1293" y="2601"/>
                  </a:cubicBezTo>
                  <a:cubicBezTo>
                    <a:pt x="2456" y="2601"/>
                    <a:pt x="3037" y="1202"/>
                    <a:pt x="2219" y="383"/>
                  </a:cubicBezTo>
                  <a:cubicBezTo>
                    <a:pt x="1955" y="119"/>
                    <a:pt x="1630" y="1"/>
                    <a:pt x="1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17"/>
            <p:cNvSpPr/>
            <p:nvPr/>
          </p:nvSpPr>
          <p:spPr>
            <a:xfrm rot="5400000">
              <a:off x="1559575" y="2483152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293" y="0"/>
                  </a:moveTo>
                  <a:cubicBezTo>
                    <a:pt x="582" y="0"/>
                    <a:pt x="1" y="582"/>
                    <a:pt x="1" y="1314"/>
                  </a:cubicBezTo>
                  <a:cubicBezTo>
                    <a:pt x="1" y="2024"/>
                    <a:pt x="582" y="2606"/>
                    <a:pt x="1293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17"/>
            <p:cNvSpPr/>
            <p:nvPr/>
          </p:nvSpPr>
          <p:spPr>
            <a:xfrm rot="5400000">
              <a:off x="1555696" y="2553651"/>
              <a:ext cx="52715" cy="45529"/>
            </a:xfrm>
            <a:custGeom>
              <a:avLst/>
              <a:gdLst/>
              <a:ahLst/>
              <a:cxnLst/>
              <a:rect l="l" t="t" r="r" b="b"/>
              <a:pathLst>
                <a:path w="3037" h="2623" extrusionOk="0">
                  <a:moveTo>
                    <a:pt x="1745" y="0"/>
                  </a:moveTo>
                  <a:cubicBezTo>
                    <a:pt x="582" y="0"/>
                    <a:pt x="0" y="1422"/>
                    <a:pt x="819" y="2240"/>
                  </a:cubicBezTo>
                  <a:cubicBezTo>
                    <a:pt x="1083" y="2504"/>
                    <a:pt x="1407" y="2622"/>
                    <a:pt x="1726" y="2622"/>
                  </a:cubicBezTo>
                  <a:cubicBezTo>
                    <a:pt x="2395" y="2622"/>
                    <a:pt x="3037" y="2101"/>
                    <a:pt x="3037" y="1314"/>
                  </a:cubicBezTo>
                  <a:cubicBezTo>
                    <a:pt x="3037" y="582"/>
                    <a:pt x="2455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17"/>
            <p:cNvSpPr/>
            <p:nvPr/>
          </p:nvSpPr>
          <p:spPr>
            <a:xfrm rot="5400000">
              <a:off x="1559393" y="2706870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603" y="0"/>
                    <a:pt x="0" y="582"/>
                    <a:pt x="0" y="1314"/>
                  </a:cubicBezTo>
                  <a:cubicBezTo>
                    <a:pt x="0" y="2024"/>
                    <a:pt x="603" y="2606"/>
                    <a:pt x="1314" y="2606"/>
                  </a:cubicBezTo>
                  <a:cubicBezTo>
                    <a:pt x="2024" y="2606"/>
                    <a:pt x="2627" y="2024"/>
                    <a:pt x="2627" y="1314"/>
                  </a:cubicBezTo>
                  <a:cubicBezTo>
                    <a:pt x="2627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17"/>
            <p:cNvSpPr/>
            <p:nvPr/>
          </p:nvSpPr>
          <p:spPr>
            <a:xfrm rot="5400000">
              <a:off x="1559584" y="278144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314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17"/>
            <p:cNvSpPr/>
            <p:nvPr/>
          </p:nvSpPr>
          <p:spPr>
            <a:xfrm rot="5400000">
              <a:off x="1555505" y="2852121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45" y="0"/>
                  </a:moveTo>
                  <a:cubicBezTo>
                    <a:pt x="582" y="0"/>
                    <a:pt x="1" y="1422"/>
                    <a:pt x="819" y="2240"/>
                  </a:cubicBezTo>
                  <a:cubicBezTo>
                    <a:pt x="1090" y="2504"/>
                    <a:pt x="1419" y="2622"/>
                    <a:pt x="1741" y="2622"/>
                  </a:cubicBezTo>
                  <a:cubicBezTo>
                    <a:pt x="2417" y="2622"/>
                    <a:pt x="3059" y="2101"/>
                    <a:pt x="3059" y="1314"/>
                  </a:cubicBezTo>
                  <a:cubicBezTo>
                    <a:pt x="3059" y="582"/>
                    <a:pt x="2477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17"/>
            <p:cNvSpPr/>
            <p:nvPr/>
          </p:nvSpPr>
          <p:spPr>
            <a:xfrm rot="5400000">
              <a:off x="1555505" y="2926882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45" y="0"/>
                  </a:moveTo>
                  <a:cubicBezTo>
                    <a:pt x="582" y="0"/>
                    <a:pt x="1" y="1422"/>
                    <a:pt x="819" y="2240"/>
                  </a:cubicBezTo>
                  <a:cubicBezTo>
                    <a:pt x="1083" y="2504"/>
                    <a:pt x="1410" y="2622"/>
                    <a:pt x="1732" y="2622"/>
                  </a:cubicBezTo>
                  <a:cubicBezTo>
                    <a:pt x="2407" y="2622"/>
                    <a:pt x="3058" y="2101"/>
                    <a:pt x="3058" y="1314"/>
                  </a:cubicBezTo>
                  <a:cubicBezTo>
                    <a:pt x="3037" y="582"/>
                    <a:pt x="2455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17"/>
            <p:cNvSpPr/>
            <p:nvPr/>
          </p:nvSpPr>
          <p:spPr>
            <a:xfrm rot="5400000">
              <a:off x="1479363" y="2561506"/>
              <a:ext cx="53079" cy="45147"/>
            </a:xfrm>
            <a:custGeom>
              <a:avLst/>
              <a:gdLst/>
              <a:ahLst/>
              <a:cxnLst/>
              <a:rect l="l" t="t" r="r" b="b"/>
              <a:pathLst>
                <a:path w="3058" h="2601" extrusionOk="0">
                  <a:moveTo>
                    <a:pt x="1327" y="0"/>
                  </a:moveTo>
                  <a:cubicBezTo>
                    <a:pt x="652" y="0"/>
                    <a:pt x="0" y="521"/>
                    <a:pt x="0" y="1309"/>
                  </a:cubicBezTo>
                  <a:cubicBezTo>
                    <a:pt x="0" y="2019"/>
                    <a:pt x="582" y="2601"/>
                    <a:pt x="1314" y="2601"/>
                  </a:cubicBezTo>
                  <a:cubicBezTo>
                    <a:pt x="2477" y="2601"/>
                    <a:pt x="3058" y="1201"/>
                    <a:pt x="2240" y="383"/>
                  </a:cubicBezTo>
                  <a:cubicBezTo>
                    <a:pt x="1976" y="119"/>
                    <a:pt x="1649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17"/>
            <p:cNvSpPr/>
            <p:nvPr/>
          </p:nvSpPr>
          <p:spPr>
            <a:xfrm rot="5400000">
              <a:off x="1483320" y="2483152"/>
              <a:ext cx="45251" cy="45234"/>
            </a:xfrm>
            <a:custGeom>
              <a:avLst/>
              <a:gdLst/>
              <a:ahLst/>
              <a:cxnLst/>
              <a:rect l="l" t="t" r="r" b="b"/>
              <a:pathLst>
                <a:path w="2607" h="2606" extrusionOk="0">
                  <a:moveTo>
                    <a:pt x="1293" y="0"/>
                  </a:moveTo>
                  <a:cubicBezTo>
                    <a:pt x="582" y="0"/>
                    <a:pt x="1" y="582"/>
                    <a:pt x="1" y="1314"/>
                  </a:cubicBezTo>
                  <a:cubicBezTo>
                    <a:pt x="1" y="2024"/>
                    <a:pt x="582" y="2606"/>
                    <a:pt x="1293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17"/>
            <p:cNvSpPr/>
            <p:nvPr/>
          </p:nvSpPr>
          <p:spPr>
            <a:xfrm rot="5400000">
              <a:off x="1483329" y="278144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314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" name="Google Shape;2035;p17"/>
            <p:cNvSpPr/>
            <p:nvPr/>
          </p:nvSpPr>
          <p:spPr>
            <a:xfrm rot="5400000">
              <a:off x="1483138" y="2706870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603" y="0"/>
                    <a:pt x="0" y="582"/>
                    <a:pt x="0" y="1314"/>
                  </a:cubicBezTo>
                  <a:cubicBezTo>
                    <a:pt x="0" y="2024"/>
                    <a:pt x="603" y="2606"/>
                    <a:pt x="1314" y="2606"/>
                  </a:cubicBezTo>
                  <a:cubicBezTo>
                    <a:pt x="2024" y="2606"/>
                    <a:pt x="2627" y="2024"/>
                    <a:pt x="2627" y="1314"/>
                  </a:cubicBezTo>
                  <a:cubicBezTo>
                    <a:pt x="2627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" name="Google Shape;2036;p17"/>
            <p:cNvSpPr/>
            <p:nvPr/>
          </p:nvSpPr>
          <p:spPr>
            <a:xfrm rot="5400000">
              <a:off x="1479354" y="2934554"/>
              <a:ext cx="53097" cy="45147"/>
            </a:xfrm>
            <a:custGeom>
              <a:avLst/>
              <a:gdLst/>
              <a:ahLst/>
              <a:cxnLst/>
              <a:rect l="l" t="t" r="r" b="b"/>
              <a:pathLst>
                <a:path w="3059" h="2601" extrusionOk="0">
                  <a:moveTo>
                    <a:pt x="1327" y="0"/>
                  </a:moveTo>
                  <a:cubicBezTo>
                    <a:pt x="652" y="0"/>
                    <a:pt x="0" y="521"/>
                    <a:pt x="0" y="1309"/>
                  </a:cubicBezTo>
                  <a:cubicBezTo>
                    <a:pt x="0" y="2019"/>
                    <a:pt x="582" y="2601"/>
                    <a:pt x="1314" y="2601"/>
                  </a:cubicBezTo>
                  <a:cubicBezTo>
                    <a:pt x="2477" y="2601"/>
                    <a:pt x="3058" y="1201"/>
                    <a:pt x="2240" y="383"/>
                  </a:cubicBezTo>
                  <a:cubicBezTo>
                    <a:pt x="1976" y="119"/>
                    <a:pt x="1649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17"/>
            <p:cNvSpPr/>
            <p:nvPr/>
          </p:nvSpPr>
          <p:spPr>
            <a:xfrm rot="5400000">
              <a:off x="1161116" y="3390024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1" y="1"/>
                    <a:pt x="0" y="582"/>
                    <a:pt x="0" y="1314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17"/>
            <p:cNvSpPr/>
            <p:nvPr/>
          </p:nvSpPr>
          <p:spPr>
            <a:xfrm rot="5400000">
              <a:off x="1633730" y="3020577"/>
              <a:ext cx="53097" cy="45164"/>
            </a:xfrm>
            <a:custGeom>
              <a:avLst/>
              <a:gdLst/>
              <a:ahLst/>
              <a:cxnLst/>
              <a:rect l="l" t="t" r="r" b="b"/>
              <a:pathLst>
                <a:path w="3059" h="2602" extrusionOk="0">
                  <a:moveTo>
                    <a:pt x="1333" y="1"/>
                  </a:moveTo>
                  <a:cubicBezTo>
                    <a:pt x="664" y="1"/>
                    <a:pt x="22" y="522"/>
                    <a:pt x="22" y="1309"/>
                  </a:cubicBezTo>
                  <a:cubicBezTo>
                    <a:pt x="0" y="2020"/>
                    <a:pt x="603" y="2601"/>
                    <a:pt x="1314" y="2601"/>
                  </a:cubicBezTo>
                  <a:cubicBezTo>
                    <a:pt x="2477" y="2601"/>
                    <a:pt x="3058" y="1202"/>
                    <a:pt x="2240" y="383"/>
                  </a:cubicBezTo>
                  <a:cubicBezTo>
                    <a:pt x="1976" y="119"/>
                    <a:pt x="1651" y="1"/>
                    <a:pt x="1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17"/>
            <p:cNvSpPr/>
            <p:nvPr/>
          </p:nvSpPr>
          <p:spPr>
            <a:xfrm rot="5400000">
              <a:off x="1637704" y="3166124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1" y="1"/>
                    <a:pt x="0" y="582"/>
                    <a:pt x="0" y="1314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17"/>
            <p:cNvSpPr/>
            <p:nvPr/>
          </p:nvSpPr>
          <p:spPr>
            <a:xfrm rot="5400000">
              <a:off x="1637704" y="3091363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17"/>
            <p:cNvSpPr/>
            <p:nvPr/>
          </p:nvSpPr>
          <p:spPr>
            <a:xfrm rot="5400000">
              <a:off x="1637704" y="3464402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1"/>
                  </a:moveTo>
                  <a:cubicBezTo>
                    <a:pt x="582" y="1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5" y="2606"/>
                    <a:pt x="2606" y="2025"/>
                    <a:pt x="2606" y="1314"/>
                  </a:cubicBezTo>
                  <a:cubicBezTo>
                    <a:pt x="2606" y="582"/>
                    <a:pt x="2025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17"/>
            <p:cNvSpPr/>
            <p:nvPr/>
          </p:nvSpPr>
          <p:spPr>
            <a:xfrm rot="5400000">
              <a:off x="1637704" y="3390024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1" y="1"/>
                    <a:pt x="0" y="582"/>
                    <a:pt x="0" y="1314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17"/>
            <p:cNvSpPr/>
            <p:nvPr/>
          </p:nvSpPr>
          <p:spPr>
            <a:xfrm rot="5400000">
              <a:off x="1633912" y="3319420"/>
              <a:ext cx="52732" cy="45164"/>
            </a:xfrm>
            <a:custGeom>
              <a:avLst/>
              <a:gdLst/>
              <a:ahLst/>
              <a:cxnLst/>
              <a:rect l="l" t="t" r="r" b="b"/>
              <a:pathLst>
                <a:path w="3038" h="2602" extrusionOk="0">
                  <a:moveTo>
                    <a:pt x="1311" y="1"/>
                  </a:moveTo>
                  <a:cubicBezTo>
                    <a:pt x="643" y="1"/>
                    <a:pt x="1" y="522"/>
                    <a:pt x="1" y="1309"/>
                  </a:cubicBezTo>
                  <a:cubicBezTo>
                    <a:pt x="1" y="2020"/>
                    <a:pt x="582" y="2601"/>
                    <a:pt x="1293" y="2601"/>
                  </a:cubicBezTo>
                  <a:cubicBezTo>
                    <a:pt x="2456" y="2601"/>
                    <a:pt x="3037" y="1202"/>
                    <a:pt x="2219" y="383"/>
                  </a:cubicBezTo>
                  <a:cubicBezTo>
                    <a:pt x="1955" y="119"/>
                    <a:pt x="1630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17"/>
            <p:cNvSpPr/>
            <p:nvPr/>
          </p:nvSpPr>
          <p:spPr>
            <a:xfrm rot="5400000">
              <a:off x="1555505" y="3012914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45" y="0"/>
                  </a:moveTo>
                  <a:cubicBezTo>
                    <a:pt x="582" y="0"/>
                    <a:pt x="1" y="1422"/>
                    <a:pt x="819" y="2240"/>
                  </a:cubicBezTo>
                  <a:cubicBezTo>
                    <a:pt x="1083" y="2504"/>
                    <a:pt x="1410" y="2622"/>
                    <a:pt x="1732" y="2622"/>
                  </a:cubicBezTo>
                  <a:cubicBezTo>
                    <a:pt x="2407" y="2622"/>
                    <a:pt x="3059" y="2101"/>
                    <a:pt x="3059" y="1314"/>
                  </a:cubicBezTo>
                  <a:cubicBezTo>
                    <a:pt x="3059" y="582"/>
                    <a:pt x="2456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17"/>
            <p:cNvSpPr/>
            <p:nvPr/>
          </p:nvSpPr>
          <p:spPr>
            <a:xfrm rot="5400000">
              <a:off x="1559584" y="3091372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17"/>
            <p:cNvSpPr/>
            <p:nvPr/>
          </p:nvSpPr>
          <p:spPr>
            <a:xfrm rot="5400000">
              <a:off x="1559584" y="3166132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292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17"/>
            <p:cNvSpPr/>
            <p:nvPr/>
          </p:nvSpPr>
          <p:spPr>
            <a:xfrm rot="5400000">
              <a:off x="1555505" y="3311192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67" y="0"/>
                  </a:moveTo>
                  <a:cubicBezTo>
                    <a:pt x="582" y="0"/>
                    <a:pt x="1" y="1422"/>
                    <a:pt x="841" y="2240"/>
                  </a:cubicBezTo>
                  <a:cubicBezTo>
                    <a:pt x="1105" y="2504"/>
                    <a:pt x="1430" y="2622"/>
                    <a:pt x="1748" y="2622"/>
                  </a:cubicBezTo>
                  <a:cubicBezTo>
                    <a:pt x="2417" y="2622"/>
                    <a:pt x="3059" y="2101"/>
                    <a:pt x="3059" y="1314"/>
                  </a:cubicBezTo>
                  <a:cubicBezTo>
                    <a:pt x="3059" y="582"/>
                    <a:pt x="2477" y="0"/>
                    <a:pt x="1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17"/>
            <p:cNvSpPr/>
            <p:nvPr/>
          </p:nvSpPr>
          <p:spPr>
            <a:xfrm rot="5400000">
              <a:off x="1559584" y="3390032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292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17"/>
            <p:cNvSpPr/>
            <p:nvPr/>
          </p:nvSpPr>
          <p:spPr>
            <a:xfrm rot="5400000">
              <a:off x="1559584" y="3464411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17"/>
            <p:cNvSpPr/>
            <p:nvPr/>
          </p:nvSpPr>
          <p:spPr>
            <a:xfrm rot="5400000">
              <a:off x="1559584" y="3539172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292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17"/>
            <p:cNvSpPr/>
            <p:nvPr/>
          </p:nvSpPr>
          <p:spPr>
            <a:xfrm rot="5400000">
              <a:off x="1479354" y="3020586"/>
              <a:ext cx="53097" cy="45147"/>
            </a:xfrm>
            <a:custGeom>
              <a:avLst/>
              <a:gdLst/>
              <a:ahLst/>
              <a:cxnLst/>
              <a:rect l="l" t="t" r="r" b="b"/>
              <a:pathLst>
                <a:path w="3059" h="2601" extrusionOk="0">
                  <a:moveTo>
                    <a:pt x="1333" y="0"/>
                  </a:moveTo>
                  <a:cubicBezTo>
                    <a:pt x="664" y="0"/>
                    <a:pt x="22" y="521"/>
                    <a:pt x="22" y="1309"/>
                  </a:cubicBezTo>
                  <a:cubicBezTo>
                    <a:pt x="0" y="2019"/>
                    <a:pt x="603" y="2601"/>
                    <a:pt x="1314" y="2601"/>
                  </a:cubicBezTo>
                  <a:cubicBezTo>
                    <a:pt x="2477" y="2601"/>
                    <a:pt x="3058" y="1201"/>
                    <a:pt x="2240" y="383"/>
                  </a:cubicBezTo>
                  <a:cubicBezTo>
                    <a:pt x="1976" y="119"/>
                    <a:pt x="1651" y="0"/>
                    <a:pt x="1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" name="Google Shape;2052;p17"/>
            <p:cNvSpPr/>
            <p:nvPr/>
          </p:nvSpPr>
          <p:spPr>
            <a:xfrm rot="5400000">
              <a:off x="1225594" y="3240702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5" y="2606"/>
                    <a:pt x="2628" y="2025"/>
                    <a:pt x="2628" y="1314"/>
                  </a:cubicBezTo>
                  <a:cubicBezTo>
                    <a:pt x="2628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" name="Google Shape;2053;p17"/>
            <p:cNvSpPr/>
            <p:nvPr/>
          </p:nvSpPr>
          <p:spPr>
            <a:xfrm rot="5400000">
              <a:off x="1483329" y="3166132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292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292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17"/>
            <p:cNvSpPr/>
            <p:nvPr/>
          </p:nvSpPr>
          <p:spPr>
            <a:xfrm rot="5400000">
              <a:off x="1483329" y="3464411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4"/>
                    <a:pt x="582" y="2606"/>
                    <a:pt x="1314" y="2606"/>
                  </a:cubicBezTo>
                  <a:cubicBezTo>
                    <a:pt x="2025" y="2606"/>
                    <a:pt x="2606" y="2024"/>
                    <a:pt x="2606" y="1314"/>
                  </a:cubicBezTo>
                  <a:cubicBezTo>
                    <a:pt x="2606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17"/>
            <p:cNvSpPr/>
            <p:nvPr/>
          </p:nvSpPr>
          <p:spPr>
            <a:xfrm rot="5400000">
              <a:off x="1323711" y="3390024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0"/>
                  </a:moveTo>
                  <a:cubicBezTo>
                    <a:pt x="581" y="0"/>
                    <a:pt x="0" y="582"/>
                    <a:pt x="0" y="1292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292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17"/>
            <p:cNvSpPr/>
            <p:nvPr/>
          </p:nvSpPr>
          <p:spPr>
            <a:xfrm rot="5400000">
              <a:off x="1479536" y="3319429"/>
              <a:ext cx="52732" cy="45147"/>
            </a:xfrm>
            <a:custGeom>
              <a:avLst/>
              <a:gdLst/>
              <a:ahLst/>
              <a:cxnLst/>
              <a:rect l="l" t="t" r="r" b="b"/>
              <a:pathLst>
                <a:path w="3038" h="2601" extrusionOk="0">
                  <a:moveTo>
                    <a:pt x="1311" y="0"/>
                  </a:moveTo>
                  <a:cubicBezTo>
                    <a:pt x="643" y="0"/>
                    <a:pt x="1" y="521"/>
                    <a:pt x="1" y="1309"/>
                  </a:cubicBezTo>
                  <a:cubicBezTo>
                    <a:pt x="1" y="2019"/>
                    <a:pt x="582" y="2601"/>
                    <a:pt x="1293" y="2601"/>
                  </a:cubicBezTo>
                  <a:cubicBezTo>
                    <a:pt x="2456" y="2601"/>
                    <a:pt x="3037" y="1201"/>
                    <a:pt x="2219" y="383"/>
                  </a:cubicBezTo>
                  <a:cubicBezTo>
                    <a:pt x="1955" y="119"/>
                    <a:pt x="1630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" name="Google Shape;2057;p17"/>
            <p:cNvSpPr/>
            <p:nvPr/>
          </p:nvSpPr>
          <p:spPr>
            <a:xfrm rot="5400000">
              <a:off x="1361101" y="3539163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2" y="1"/>
                    <a:pt x="0" y="582"/>
                    <a:pt x="0" y="1293"/>
                  </a:cubicBezTo>
                  <a:cubicBezTo>
                    <a:pt x="0" y="2025"/>
                    <a:pt x="582" y="2607"/>
                    <a:pt x="1292" y="2607"/>
                  </a:cubicBezTo>
                  <a:cubicBezTo>
                    <a:pt x="2024" y="2607"/>
                    <a:pt x="2606" y="2025"/>
                    <a:pt x="2606" y="1293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" name="Google Shape;2058;p17"/>
            <p:cNvSpPr/>
            <p:nvPr/>
          </p:nvSpPr>
          <p:spPr>
            <a:xfrm rot="5400000">
              <a:off x="1328571" y="369058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5"/>
                    <a:pt x="581" y="2606"/>
                    <a:pt x="1314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" name="Google Shape;2059;p17"/>
            <p:cNvSpPr/>
            <p:nvPr/>
          </p:nvSpPr>
          <p:spPr>
            <a:xfrm rot="5400000">
              <a:off x="1219423" y="369058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0"/>
                  </a:moveTo>
                  <a:cubicBezTo>
                    <a:pt x="581" y="0"/>
                    <a:pt x="0" y="582"/>
                    <a:pt x="0" y="1292"/>
                  </a:cubicBezTo>
                  <a:cubicBezTo>
                    <a:pt x="0" y="2025"/>
                    <a:pt x="581" y="2606"/>
                    <a:pt x="1314" y="2606"/>
                  </a:cubicBezTo>
                  <a:cubicBezTo>
                    <a:pt x="2024" y="2606"/>
                    <a:pt x="2606" y="2025"/>
                    <a:pt x="2606" y="1292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17"/>
            <p:cNvSpPr/>
            <p:nvPr/>
          </p:nvSpPr>
          <p:spPr>
            <a:xfrm rot="5400000">
              <a:off x="1637704" y="369058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314" y="1"/>
                  </a:moveTo>
                  <a:cubicBezTo>
                    <a:pt x="581" y="1"/>
                    <a:pt x="0" y="582"/>
                    <a:pt x="0" y="1314"/>
                  </a:cubicBezTo>
                  <a:cubicBezTo>
                    <a:pt x="0" y="2025"/>
                    <a:pt x="581" y="2606"/>
                    <a:pt x="1314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17"/>
            <p:cNvSpPr/>
            <p:nvPr/>
          </p:nvSpPr>
          <p:spPr>
            <a:xfrm rot="5400000">
              <a:off x="1637513" y="3616011"/>
              <a:ext cx="45616" cy="45251"/>
            </a:xfrm>
            <a:custGeom>
              <a:avLst/>
              <a:gdLst/>
              <a:ahLst/>
              <a:cxnLst/>
              <a:rect l="l" t="t" r="r" b="b"/>
              <a:pathLst>
                <a:path w="2628" h="2607" extrusionOk="0">
                  <a:moveTo>
                    <a:pt x="1314" y="1"/>
                  </a:moveTo>
                  <a:cubicBezTo>
                    <a:pt x="603" y="1"/>
                    <a:pt x="0" y="582"/>
                    <a:pt x="0" y="1314"/>
                  </a:cubicBezTo>
                  <a:cubicBezTo>
                    <a:pt x="0" y="2025"/>
                    <a:pt x="603" y="2606"/>
                    <a:pt x="1314" y="2606"/>
                  </a:cubicBezTo>
                  <a:cubicBezTo>
                    <a:pt x="2024" y="2606"/>
                    <a:pt x="2627" y="2025"/>
                    <a:pt x="2627" y="1314"/>
                  </a:cubicBezTo>
                  <a:cubicBezTo>
                    <a:pt x="2627" y="582"/>
                    <a:pt x="202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17"/>
            <p:cNvSpPr/>
            <p:nvPr/>
          </p:nvSpPr>
          <p:spPr>
            <a:xfrm rot="5400000">
              <a:off x="1559393" y="3616020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603" y="0"/>
                    <a:pt x="0" y="582"/>
                    <a:pt x="0" y="1314"/>
                  </a:cubicBezTo>
                  <a:cubicBezTo>
                    <a:pt x="0" y="2024"/>
                    <a:pt x="603" y="2606"/>
                    <a:pt x="1314" y="2606"/>
                  </a:cubicBezTo>
                  <a:cubicBezTo>
                    <a:pt x="2024" y="2606"/>
                    <a:pt x="2627" y="2024"/>
                    <a:pt x="2627" y="1314"/>
                  </a:cubicBezTo>
                  <a:cubicBezTo>
                    <a:pt x="2627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17"/>
            <p:cNvSpPr/>
            <p:nvPr/>
          </p:nvSpPr>
          <p:spPr>
            <a:xfrm rot="5400000">
              <a:off x="1559584" y="369059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314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17"/>
            <p:cNvSpPr/>
            <p:nvPr/>
          </p:nvSpPr>
          <p:spPr>
            <a:xfrm rot="5400000">
              <a:off x="1555505" y="3761271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45" y="0"/>
                  </a:moveTo>
                  <a:cubicBezTo>
                    <a:pt x="582" y="0"/>
                    <a:pt x="1" y="1422"/>
                    <a:pt x="819" y="2240"/>
                  </a:cubicBezTo>
                  <a:cubicBezTo>
                    <a:pt x="1090" y="2504"/>
                    <a:pt x="1419" y="2622"/>
                    <a:pt x="1741" y="2622"/>
                  </a:cubicBezTo>
                  <a:cubicBezTo>
                    <a:pt x="2417" y="2622"/>
                    <a:pt x="3059" y="2101"/>
                    <a:pt x="3059" y="1314"/>
                  </a:cubicBezTo>
                  <a:cubicBezTo>
                    <a:pt x="3059" y="582"/>
                    <a:pt x="2477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17"/>
            <p:cNvSpPr/>
            <p:nvPr/>
          </p:nvSpPr>
          <p:spPr>
            <a:xfrm rot="5400000">
              <a:off x="1555505" y="3836032"/>
              <a:ext cx="53097" cy="45529"/>
            </a:xfrm>
            <a:custGeom>
              <a:avLst/>
              <a:gdLst/>
              <a:ahLst/>
              <a:cxnLst/>
              <a:rect l="l" t="t" r="r" b="b"/>
              <a:pathLst>
                <a:path w="3059" h="2623" extrusionOk="0">
                  <a:moveTo>
                    <a:pt x="1745" y="0"/>
                  </a:moveTo>
                  <a:cubicBezTo>
                    <a:pt x="582" y="0"/>
                    <a:pt x="1" y="1422"/>
                    <a:pt x="819" y="2240"/>
                  </a:cubicBezTo>
                  <a:cubicBezTo>
                    <a:pt x="1083" y="2504"/>
                    <a:pt x="1410" y="2622"/>
                    <a:pt x="1732" y="2622"/>
                  </a:cubicBezTo>
                  <a:cubicBezTo>
                    <a:pt x="2407" y="2622"/>
                    <a:pt x="3058" y="2101"/>
                    <a:pt x="3058" y="1314"/>
                  </a:cubicBezTo>
                  <a:cubicBezTo>
                    <a:pt x="3037" y="582"/>
                    <a:pt x="2455" y="0"/>
                    <a:pt x="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17"/>
            <p:cNvSpPr/>
            <p:nvPr/>
          </p:nvSpPr>
          <p:spPr>
            <a:xfrm rot="5400000">
              <a:off x="1483329" y="3690590"/>
              <a:ext cx="45234" cy="45234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14" y="0"/>
                  </a:moveTo>
                  <a:cubicBezTo>
                    <a:pt x="581" y="0"/>
                    <a:pt x="0" y="582"/>
                    <a:pt x="0" y="1314"/>
                  </a:cubicBezTo>
                  <a:cubicBezTo>
                    <a:pt x="0" y="2024"/>
                    <a:pt x="581" y="2606"/>
                    <a:pt x="1314" y="2606"/>
                  </a:cubicBezTo>
                  <a:cubicBezTo>
                    <a:pt x="2024" y="2606"/>
                    <a:pt x="2606" y="2024"/>
                    <a:pt x="2606" y="1314"/>
                  </a:cubicBezTo>
                  <a:cubicBezTo>
                    <a:pt x="2606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17"/>
            <p:cNvSpPr/>
            <p:nvPr/>
          </p:nvSpPr>
          <p:spPr>
            <a:xfrm rot="5400000">
              <a:off x="1483138" y="3616020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603" y="0"/>
                    <a:pt x="0" y="582"/>
                    <a:pt x="0" y="1314"/>
                  </a:cubicBezTo>
                  <a:cubicBezTo>
                    <a:pt x="0" y="2024"/>
                    <a:pt x="603" y="2606"/>
                    <a:pt x="1314" y="2606"/>
                  </a:cubicBezTo>
                  <a:cubicBezTo>
                    <a:pt x="2024" y="2606"/>
                    <a:pt x="2627" y="2024"/>
                    <a:pt x="2627" y="1314"/>
                  </a:cubicBezTo>
                  <a:cubicBezTo>
                    <a:pt x="2627" y="582"/>
                    <a:pt x="2024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17"/>
            <p:cNvSpPr/>
            <p:nvPr/>
          </p:nvSpPr>
          <p:spPr>
            <a:xfrm rot="5400000">
              <a:off x="1479354" y="3843704"/>
              <a:ext cx="53097" cy="45147"/>
            </a:xfrm>
            <a:custGeom>
              <a:avLst/>
              <a:gdLst/>
              <a:ahLst/>
              <a:cxnLst/>
              <a:rect l="l" t="t" r="r" b="b"/>
              <a:pathLst>
                <a:path w="3059" h="2601" extrusionOk="0">
                  <a:moveTo>
                    <a:pt x="1327" y="0"/>
                  </a:moveTo>
                  <a:cubicBezTo>
                    <a:pt x="652" y="0"/>
                    <a:pt x="0" y="521"/>
                    <a:pt x="0" y="1309"/>
                  </a:cubicBezTo>
                  <a:cubicBezTo>
                    <a:pt x="0" y="2019"/>
                    <a:pt x="582" y="2601"/>
                    <a:pt x="1314" y="2601"/>
                  </a:cubicBezTo>
                  <a:cubicBezTo>
                    <a:pt x="2477" y="2601"/>
                    <a:pt x="3058" y="1201"/>
                    <a:pt x="2240" y="383"/>
                  </a:cubicBezTo>
                  <a:cubicBezTo>
                    <a:pt x="1976" y="119"/>
                    <a:pt x="1649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17"/>
            <p:cNvSpPr/>
            <p:nvPr/>
          </p:nvSpPr>
          <p:spPr>
            <a:xfrm rot="-5400000">
              <a:off x="4337218" y="370542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1" y="1"/>
                    <a:pt x="0" y="582"/>
                    <a:pt x="0" y="1314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314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17"/>
            <p:cNvSpPr/>
            <p:nvPr/>
          </p:nvSpPr>
          <p:spPr>
            <a:xfrm rot="-5400000">
              <a:off x="4272359" y="3854760"/>
              <a:ext cx="45616" cy="45234"/>
            </a:xfrm>
            <a:custGeom>
              <a:avLst/>
              <a:gdLst/>
              <a:ahLst/>
              <a:cxnLst/>
              <a:rect l="l" t="t" r="r" b="b"/>
              <a:pathLst>
                <a:path w="2628" h="2606" extrusionOk="0">
                  <a:moveTo>
                    <a:pt x="1314" y="0"/>
                  </a:moveTo>
                  <a:cubicBezTo>
                    <a:pt x="582" y="0"/>
                    <a:pt x="0" y="582"/>
                    <a:pt x="0" y="1314"/>
                  </a:cubicBezTo>
                  <a:cubicBezTo>
                    <a:pt x="0" y="2025"/>
                    <a:pt x="582" y="2606"/>
                    <a:pt x="1314" y="2606"/>
                  </a:cubicBezTo>
                  <a:cubicBezTo>
                    <a:pt x="2025" y="2606"/>
                    <a:pt x="2628" y="2025"/>
                    <a:pt x="2628" y="1314"/>
                  </a:cubicBezTo>
                  <a:cubicBezTo>
                    <a:pt x="2628" y="582"/>
                    <a:pt x="2025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17"/>
            <p:cNvSpPr/>
            <p:nvPr/>
          </p:nvSpPr>
          <p:spPr>
            <a:xfrm rot="-5400000">
              <a:off x="4174624" y="3705421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0"/>
                  </a:moveTo>
                  <a:cubicBezTo>
                    <a:pt x="581" y="0"/>
                    <a:pt x="0" y="582"/>
                    <a:pt x="0" y="1292"/>
                  </a:cubicBezTo>
                  <a:cubicBezTo>
                    <a:pt x="0" y="2025"/>
                    <a:pt x="581" y="2606"/>
                    <a:pt x="1292" y="2606"/>
                  </a:cubicBezTo>
                  <a:cubicBezTo>
                    <a:pt x="2024" y="2606"/>
                    <a:pt x="2606" y="2025"/>
                    <a:pt x="2606" y="1292"/>
                  </a:cubicBezTo>
                  <a:cubicBezTo>
                    <a:pt x="2606" y="582"/>
                    <a:pt x="202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17"/>
            <p:cNvSpPr/>
            <p:nvPr/>
          </p:nvSpPr>
          <p:spPr>
            <a:xfrm rot="-5400000">
              <a:off x="4137234" y="3556282"/>
              <a:ext cx="45234" cy="45251"/>
            </a:xfrm>
            <a:custGeom>
              <a:avLst/>
              <a:gdLst/>
              <a:ahLst/>
              <a:cxnLst/>
              <a:rect l="l" t="t" r="r" b="b"/>
              <a:pathLst>
                <a:path w="2606" h="2607" extrusionOk="0">
                  <a:moveTo>
                    <a:pt x="1292" y="1"/>
                  </a:moveTo>
                  <a:cubicBezTo>
                    <a:pt x="582" y="1"/>
                    <a:pt x="0" y="582"/>
                    <a:pt x="0" y="1293"/>
                  </a:cubicBezTo>
                  <a:cubicBezTo>
                    <a:pt x="0" y="2025"/>
                    <a:pt x="582" y="2607"/>
                    <a:pt x="1292" y="2607"/>
                  </a:cubicBezTo>
                  <a:cubicBezTo>
                    <a:pt x="2024" y="2607"/>
                    <a:pt x="2606" y="2025"/>
                    <a:pt x="2606" y="1293"/>
                  </a:cubicBezTo>
                  <a:cubicBezTo>
                    <a:pt x="2606" y="582"/>
                    <a:pt x="2024" y="1"/>
                    <a:pt x="1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2073" name="Google Shape;2073;p17"/>
          <p:cNvCxnSpPr/>
          <p:nvPr/>
        </p:nvCxnSpPr>
        <p:spPr>
          <a:xfrm>
            <a:off x="0" y="128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4" name="Google Shape;2074;p17"/>
          <p:cNvCxnSpPr/>
          <p:nvPr/>
        </p:nvCxnSpPr>
        <p:spPr>
          <a:xfrm>
            <a:off x="0" y="6756384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119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13-Feb-24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5.xml"/><Relationship Id="rId3" Type="http://schemas.openxmlformats.org/officeDocument/2006/relationships/image" Target="../media/image33.png"/><Relationship Id="rId7" Type="http://schemas.openxmlformats.org/officeDocument/2006/relationships/customXml" Target="../ink/ink2.xml"/><Relationship Id="rId12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customXml" Target="../ink/ink4.xml"/><Relationship Id="rId5" Type="http://schemas.openxmlformats.org/officeDocument/2006/relationships/image" Target="../media/image34.png"/><Relationship Id="rId1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9.xml"/><Relationship Id="rId1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Statistical Analysis of Medical Data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cap="none" dirty="0"/>
              <a:t>By Sepehr Kalanaki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Feb 1 - 2024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DA9974-B714-C668-D390-5B5535B0CFC0}"/>
              </a:ext>
            </a:extLst>
          </p:cNvPr>
          <p:cNvSpPr txBox="1"/>
          <p:nvPr/>
        </p:nvSpPr>
        <p:spPr>
          <a:xfrm>
            <a:off x="2649938" y="-1798"/>
            <a:ext cx="670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Data Analysis</a:t>
            </a:r>
            <a:endParaRPr lang="en-US" sz="40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9292602-E121-9713-0640-57504E694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162103"/>
              </p:ext>
            </p:extLst>
          </p:nvPr>
        </p:nvGraphicFramePr>
        <p:xfrm>
          <a:off x="1225809" y="707886"/>
          <a:ext cx="9549311" cy="185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20316EED-2620-46B3-B31F-074C5251565A}"/>
              </a:ext>
            </a:extLst>
          </p:cNvPr>
          <p:cNvSpPr txBox="1"/>
          <p:nvPr/>
        </p:nvSpPr>
        <p:spPr>
          <a:xfrm>
            <a:off x="1225809" y="2529996"/>
            <a:ext cx="10183718" cy="872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 the case of signiﬁcant main effects, Bonferroni corrected post-hoc pairwise tests were done</a:t>
            </a:r>
            <a:r>
              <a:rPr lang="en-US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Both the </a:t>
            </a:r>
            <a:r>
              <a:rPr lang="en-US" b="1" dirty="0"/>
              <a:t>Parametric </a:t>
            </a:r>
            <a:r>
              <a:rPr lang="en-US" dirty="0"/>
              <a:t>(t-tests) and the </a:t>
            </a:r>
            <a:r>
              <a:rPr lang="en-US" b="1" dirty="0"/>
              <a:t>non-parametric </a:t>
            </a:r>
            <a:r>
              <a:rPr lang="en-US" dirty="0"/>
              <a:t>(Wilcox pairwise tests).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06717FB-2074-22E7-8118-ADF5E9FEF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808" y="3593586"/>
            <a:ext cx="9903393" cy="8725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2E0177-E442-91FC-5B56-02DF43FDE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5807" y="4632454"/>
            <a:ext cx="9903393" cy="990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0CAABC-F854-89F4-FABF-8F3740587CCE}"/>
              </a:ext>
            </a:extLst>
          </p:cNvPr>
          <p:cNvSpPr txBox="1"/>
          <p:nvPr/>
        </p:nvSpPr>
        <p:spPr>
          <a:xfrm>
            <a:off x="11502452" y="6488668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9/15</a:t>
            </a:r>
          </a:p>
        </p:txBody>
      </p:sp>
    </p:spTree>
    <p:extLst>
      <p:ext uri="{BB962C8B-B14F-4D97-AF65-F5344CB8AC3E}">
        <p14:creationId xmlns:p14="http://schemas.microsoft.com/office/powerpoint/2010/main" val="186822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DA9974-B714-C668-D390-5B5535B0CFC0}"/>
              </a:ext>
            </a:extLst>
          </p:cNvPr>
          <p:cNvSpPr txBox="1"/>
          <p:nvPr/>
        </p:nvSpPr>
        <p:spPr>
          <a:xfrm>
            <a:off x="2967142" y="0"/>
            <a:ext cx="670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Data Analysis</a:t>
            </a:r>
            <a:r>
              <a:rPr lang="en-US" sz="2800" dirty="0">
                <a:solidFill>
                  <a:schemeClr val="tx1"/>
                </a:solidFill>
              </a:rPr>
              <a:t>&gt;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haris SIL"/>
              </a:rPr>
              <a:t>ANOVA/Friedman Results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0AA6E-E204-8096-4C44-05EC6723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" y="1145206"/>
            <a:ext cx="5932337" cy="150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20A54-F02A-F805-E79A-48616844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8618"/>
            <a:ext cx="6077599" cy="149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82723-33E7-E657-FA73-BBA718A8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0" y="2866622"/>
            <a:ext cx="5932337" cy="1502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18C85-C695-C2E3-2B8F-8124CFBC5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66622"/>
            <a:ext cx="6077598" cy="14990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D3B025-82E8-0146-A6BE-96A6CA933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9" y="4588038"/>
            <a:ext cx="5932337" cy="1499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040AF7-A3F7-3DC0-AF31-209DA6073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8" y="4584625"/>
            <a:ext cx="6077599" cy="14990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3D539D-DA4C-C39C-2186-D410849ED0D9}"/>
              </a:ext>
            </a:extLst>
          </p:cNvPr>
          <p:cNvSpPr txBox="1"/>
          <p:nvPr/>
        </p:nvSpPr>
        <p:spPr>
          <a:xfrm>
            <a:off x="653067" y="1079368"/>
            <a:ext cx="11176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 there is a </a:t>
            </a:r>
            <a:r>
              <a:rPr lang="en-US" sz="2000" dirty="0">
                <a:highlight>
                  <a:srgbClr val="FFFF00"/>
                </a:highlight>
              </a:rPr>
              <a:t>significant</a:t>
            </a:r>
            <a:r>
              <a:rPr lang="en-US" sz="2000" dirty="0"/>
              <a:t> difference </a:t>
            </a:r>
            <a:r>
              <a:rPr lang="en-US" sz="2000" dirty="0">
                <a:highlight>
                  <a:srgbClr val="FFFF00"/>
                </a:highlight>
              </a:rPr>
              <a:t>at least </a:t>
            </a:r>
            <a:r>
              <a:rPr lang="en-US" sz="2000" dirty="0"/>
              <a:t>between </a:t>
            </a:r>
            <a:r>
              <a:rPr lang="en-US" sz="2000" dirty="0">
                <a:highlight>
                  <a:srgbClr val="FFFF00"/>
                </a:highlight>
              </a:rPr>
              <a:t>two</a:t>
            </a:r>
            <a:r>
              <a:rPr lang="en-US" sz="2000" dirty="0"/>
              <a:t> of the description types for all our 3 variables </a:t>
            </a:r>
          </a:p>
          <a:p>
            <a:pPr algn="ctr"/>
            <a:r>
              <a:rPr lang="en-US" sz="2000" dirty="0"/>
              <a:t>Let’s see the result of the Post-</a:t>
            </a:r>
            <a:r>
              <a:rPr lang="en-US" sz="2000" dirty="0" err="1"/>
              <a:t>hok</a:t>
            </a:r>
            <a:r>
              <a:rPr lang="en-US" sz="2000" dirty="0"/>
              <a:t> pairwise tests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BBAB9-B7B5-A2C7-7967-735BF2E75D7B}"/>
              </a:ext>
            </a:extLst>
          </p:cNvPr>
          <p:cNvSpPr txBox="1"/>
          <p:nvPr/>
        </p:nvSpPr>
        <p:spPr>
          <a:xfrm>
            <a:off x="2008967" y="741585"/>
            <a:ext cx="172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 test: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590139-69A0-FF1F-B93B-87F779065764}"/>
              </a:ext>
            </a:extLst>
          </p:cNvPr>
          <p:cNvSpPr txBox="1"/>
          <p:nvPr/>
        </p:nvSpPr>
        <p:spPr>
          <a:xfrm>
            <a:off x="7913302" y="741585"/>
            <a:ext cx="218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Non-Parametric test: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2E4759-AB14-2ABF-5881-0959074FF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911" y="2713505"/>
            <a:ext cx="11460174" cy="1876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549E5-73E2-3F1B-706F-B2CE088FEFC5}"/>
              </a:ext>
            </a:extLst>
          </p:cNvPr>
          <p:cNvSpPr txBox="1"/>
          <p:nvPr/>
        </p:nvSpPr>
        <p:spPr>
          <a:xfrm>
            <a:off x="11502452" y="6488668"/>
            <a:ext cx="68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10/15</a:t>
            </a:r>
          </a:p>
        </p:txBody>
      </p:sp>
    </p:spTree>
    <p:extLst>
      <p:ext uri="{BB962C8B-B14F-4D97-AF65-F5344CB8AC3E}">
        <p14:creationId xmlns:p14="http://schemas.microsoft.com/office/powerpoint/2010/main" val="97808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DA9974-B714-C668-D390-5B5535B0CFC0}"/>
              </a:ext>
            </a:extLst>
          </p:cNvPr>
          <p:cNvSpPr txBox="1"/>
          <p:nvPr/>
        </p:nvSpPr>
        <p:spPr>
          <a:xfrm>
            <a:off x="2967142" y="0"/>
            <a:ext cx="670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Data Analysis</a:t>
            </a:r>
            <a:r>
              <a:rPr lang="en-US" sz="2800" dirty="0">
                <a:solidFill>
                  <a:schemeClr val="tx1"/>
                </a:solidFill>
              </a:rPr>
              <a:t>&gt;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haris SIL"/>
              </a:rPr>
              <a:t>Post-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haris SIL"/>
              </a:rPr>
              <a:t>hok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haris SIL"/>
              </a:rPr>
              <a:t> tests Results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F16F-3123-4CC0-5107-FEA4BC39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4" y="1937982"/>
            <a:ext cx="5249047" cy="24733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3689B4-594C-5F97-2EA7-9430758E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205" y="1937982"/>
            <a:ext cx="6172898" cy="24348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CE92A8-B4EC-841A-9D21-B86E2A5F9031}"/>
              </a:ext>
            </a:extLst>
          </p:cNvPr>
          <p:cNvSpPr txBox="1"/>
          <p:nvPr/>
        </p:nvSpPr>
        <p:spPr>
          <a:xfrm>
            <a:off x="4222733" y="1241946"/>
            <a:ext cx="29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ris SIL"/>
              </a:rPr>
              <a:t>Vividness of Imaginary (VOI):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EFF28-AA75-1B92-5C92-4078956429F9}"/>
              </a:ext>
            </a:extLst>
          </p:cNvPr>
          <p:cNvSpPr txBox="1"/>
          <p:nvPr/>
        </p:nvSpPr>
        <p:spPr>
          <a:xfrm>
            <a:off x="1914225" y="4754035"/>
            <a:ext cx="814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(</a:t>
            </a:r>
            <a:r>
              <a:rPr lang="en-US" b="1" dirty="0"/>
              <a:t>Combination</a:t>
            </a:r>
            <a:r>
              <a:rPr lang="en-US" dirty="0"/>
              <a:t> &amp; </a:t>
            </a:r>
            <a:r>
              <a:rPr lang="en-US" b="1" dirty="0"/>
              <a:t>Source-based)</a:t>
            </a:r>
            <a:r>
              <a:rPr lang="en-US" dirty="0"/>
              <a:t> description pairs </a:t>
            </a:r>
            <a:r>
              <a:rPr lang="en-US" u="sng" dirty="0"/>
              <a:t>are not </a:t>
            </a:r>
            <a:r>
              <a:rPr lang="en-US" dirty="0"/>
              <a:t>significantly different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7A6B32-A139-5FE4-FD9B-2B70A84D8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35" y="1953937"/>
            <a:ext cx="5249046" cy="2418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13D86A-A600-0193-42E7-23CE17BFE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026" y="1937981"/>
            <a:ext cx="6289790" cy="24733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80123B-E04F-61C2-51E5-C163A0651AC6}"/>
              </a:ext>
            </a:extLst>
          </p:cNvPr>
          <p:cNvSpPr txBox="1"/>
          <p:nvPr/>
        </p:nvSpPr>
        <p:spPr>
          <a:xfrm>
            <a:off x="4664007" y="1230967"/>
            <a:ext cx="20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ris SIL"/>
              </a:rPr>
              <a:t>Desire to Test(DTT):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842C9-81B7-2B92-24C3-7EBB683C8FEC}"/>
              </a:ext>
            </a:extLst>
          </p:cNvPr>
          <p:cNvSpPr txBox="1"/>
          <p:nvPr/>
        </p:nvSpPr>
        <p:spPr>
          <a:xfrm>
            <a:off x="759582" y="4762646"/>
            <a:ext cx="10362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(</a:t>
            </a:r>
            <a:r>
              <a:rPr lang="en-US" b="1" dirty="0"/>
              <a:t>Abstract &amp; Combination)</a:t>
            </a:r>
            <a:r>
              <a:rPr lang="en-US" dirty="0"/>
              <a:t> and (</a:t>
            </a:r>
            <a:r>
              <a:rPr lang="en-US" b="1" dirty="0"/>
              <a:t>Evaluative &amp; Combination</a:t>
            </a:r>
            <a:r>
              <a:rPr lang="en-US" dirty="0"/>
              <a:t> ) description pairs are significantly different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80123B-E04F-61C2-51E5-C163A0651AC6}"/>
              </a:ext>
            </a:extLst>
          </p:cNvPr>
          <p:cNvSpPr txBox="1"/>
          <p:nvPr/>
        </p:nvSpPr>
        <p:spPr>
          <a:xfrm>
            <a:off x="4281871" y="1230967"/>
            <a:ext cx="262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ris SIL"/>
              </a:rPr>
              <a:t>Willingness to Pay (WTP):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4842C9-81B7-2B92-24C3-7EBB683C8FEC}"/>
              </a:ext>
            </a:extLst>
          </p:cNvPr>
          <p:cNvSpPr txBox="1"/>
          <p:nvPr/>
        </p:nvSpPr>
        <p:spPr>
          <a:xfrm>
            <a:off x="800043" y="4738078"/>
            <a:ext cx="1069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(</a:t>
            </a:r>
            <a:r>
              <a:rPr lang="en-US" b="1" dirty="0"/>
              <a:t>Abstract &amp; Evaluative)</a:t>
            </a:r>
            <a:r>
              <a:rPr lang="en-US" dirty="0"/>
              <a:t> and (</a:t>
            </a:r>
            <a:r>
              <a:rPr lang="en-US" b="1" dirty="0"/>
              <a:t>Source-base &amp; Combination</a:t>
            </a:r>
            <a:r>
              <a:rPr lang="en-US" dirty="0"/>
              <a:t> ) description pairs </a:t>
            </a:r>
            <a:r>
              <a:rPr lang="en-US" u="sng" dirty="0"/>
              <a:t>are not</a:t>
            </a:r>
            <a:r>
              <a:rPr lang="en-US" dirty="0"/>
              <a:t> significantly different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3D4C769-0216-4213-9868-27C75003D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64" y="1965585"/>
            <a:ext cx="5248217" cy="24072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480BBA4-1072-D819-787D-489E2C2E3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026" y="1965585"/>
            <a:ext cx="6289790" cy="24072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16C8219-7A98-E1A2-75D1-7CBF999BCF79}"/>
              </a:ext>
            </a:extLst>
          </p:cNvPr>
          <p:cNvSpPr txBox="1"/>
          <p:nvPr/>
        </p:nvSpPr>
        <p:spPr>
          <a:xfrm>
            <a:off x="1995317" y="1568649"/>
            <a:ext cx="172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 test: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BED623-1F5D-B113-1A97-55E4F7B83366}"/>
              </a:ext>
            </a:extLst>
          </p:cNvPr>
          <p:cNvSpPr txBox="1"/>
          <p:nvPr/>
        </p:nvSpPr>
        <p:spPr>
          <a:xfrm>
            <a:off x="7845060" y="1568649"/>
            <a:ext cx="218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Non-Parametric test: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59A4B-8D99-A1D0-CA87-BB3753FB51EF}"/>
              </a:ext>
            </a:extLst>
          </p:cNvPr>
          <p:cNvSpPr txBox="1"/>
          <p:nvPr/>
        </p:nvSpPr>
        <p:spPr>
          <a:xfrm>
            <a:off x="11502452" y="6488668"/>
            <a:ext cx="68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11/15</a:t>
            </a:r>
          </a:p>
        </p:txBody>
      </p:sp>
    </p:spTree>
    <p:extLst>
      <p:ext uri="{BB962C8B-B14F-4D97-AF65-F5344CB8AC3E}">
        <p14:creationId xmlns:p14="http://schemas.microsoft.com/office/powerpoint/2010/main" val="427203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4" grpId="0"/>
      <p:bldP spid="34" grpId="1"/>
      <p:bldP spid="35" grpId="0"/>
      <p:bldP spid="35" grpId="1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5D0F1-8004-B1E7-8B04-BFCA67BB1862}"/>
              </a:ext>
            </a:extLst>
          </p:cNvPr>
          <p:cNvSpPr txBox="1"/>
          <p:nvPr/>
        </p:nvSpPr>
        <p:spPr>
          <a:xfrm>
            <a:off x="2361063" y="0"/>
            <a:ext cx="768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Data Analysis</a:t>
            </a:r>
            <a:r>
              <a:rPr lang="en-US" sz="2800" dirty="0">
                <a:solidFill>
                  <a:schemeClr val="tx1"/>
                </a:solidFill>
              </a:rPr>
              <a:t>&gt;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haris SIL"/>
              </a:rPr>
              <a:t>Linear mixed model regression fit results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2CB31-D156-9145-AEB3-31496DE5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61" y="707886"/>
            <a:ext cx="9432858" cy="493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08A792-A1DD-84EF-66D5-5AB67BF3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61" y="1793927"/>
            <a:ext cx="9432858" cy="38206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DF1F7A-EF52-A2C2-ABB2-21AFC803A090}"/>
                  </a:ext>
                </a:extLst>
              </p14:cNvPr>
              <p14:cNvContentPartPr/>
              <p14:nvPr/>
            </p14:nvContentPartPr>
            <p14:xfrm>
              <a:off x="7193885" y="5240122"/>
              <a:ext cx="407520" cy="2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DF1F7A-EF52-A2C2-ABB2-21AFC803A0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9885" y="5132122"/>
                <a:ext cx="515160" cy="2437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29F54E5-99BE-CD71-AC00-971CA0BAAE04}"/>
              </a:ext>
            </a:extLst>
          </p:cNvPr>
          <p:cNvSpPr txBox="1"/>
          <p:nvPr/>
        </p:nvSpPr>
        <p:spPr>
          <a:xfrm>
            <a:off x="1992572" y="5614611"/>
            <a:ext cx="774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Charis SIL"/>
              </a:rPr>
              <a:t>Vividness of Imagery (VOI)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was influenced by the </a:t>
            </a:r>
            <a:r>
              <a:rPr lang="en-US" sz="1800" b="0" i="1" u="none" strike="noStrike" baseline="0" dirty="0">
                <a:latin typeface="CharisSIL-Italic"/>
              </a:rPr>
              <a:t>Frequency of Drinking Coffee</a:t>
            </a:r>
          </a:p>
          <a:p>
            <a:r>
              <a:rPr lang="en-US" dirty="0"/>
              <a:t>Drinking one more coffee per day increased </a:t>
            </a:r>
            <a:r>
              <a:rPr lang="en-US" i="1" dirty="0"/>
              <a:t>Vividness of Imagery </a:t>
            </a:r>
            <a:r>
              <a:rPr lang="en-US" dirty="0"/>
              <a:t>by 0.348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A98A3-4DA1-F4F7-A146-21BB91C356A6}"/>
              </a:ext>
            </a:extLst>
          </p:cNvPr>
          <p:cNvSpPr txBox="1"/>
          <p:nvPr/>
        </p:nvSpPr>
        <p:spPr>
          <a:xfrm>
            <a:off x="2204108" y="5643703"/>
            <a:ext cx="774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Charis SIL"/>
              </a:rPr>
              <a:t>Desire to Test (DTT)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was not influenced by the self-reported measures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5F9E1-1728-6884-969D-096A90F9C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61" y="1793926"/>
            <a:ext cx="9432858" cy="38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8A792-A1DD-84EF-66D5-5AB67BF3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61" y="1793927"/>
            <a:ext cx="9432858" cy="38206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DF1F7A-EF52-A2C2-ABB2-21AFC803A090}"/>
                  </a:ext>
                </a:extLst>
              </p14:cNvPr>
              <p14:cNvContentPartPr/>
              <p14:nvPr/>
            </p14:nvContentPartPr>
            <p14:xfrm>
              <a:off x="7193885" y="5240122"/>
              <a:ext cx="407520" cy="28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DF1F7A-EF52-A2C2-ABB2-21AFC803A0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9885" y="5132122"/>
                <a:ext cx="515160" cy="2437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29F54E5-99BE-CD71-AC00-971CA0BAAE04}"/>
              </a:ext>
            </a:extLst>
          </p:cNvPr>
          <p:cNvSpPr txBox="1"/>
          <p:nvPr/>
        </p:nvSpPr>
        <p:spPr>
          <a:xfrm>
            <a:off x="2098340" y="5629157"/>
            <a:ext cx="774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Charis SIL"/>
              </a:rPr>
              <a:t>Willingness to Pay (WTP)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was not influenced by the self-reported measures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05123B-6D3F-EF1F-D293-A1BC5A404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61" y="1793926"/>
            <a:ext cx="9432858" cy="382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33870-BAFB-6048-2D85-C3DE349FA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461" y="1793924"/>
            <a:ext cx="9432858" cy="38206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D114884-D756-5DA4-6B2D-A7C1A607E5A6}"/>
                  </a:ext>
                </a:extLst>
              </p14:cNvPr>
              <p14:cNvContentPartPr/>
              <p14:nvPr/>
            </p14:nvContentPartPr>
            <p14:xfrm>
              <a:off x="9007205" y="5117722"/>
              <a:ext cx="4086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D114884-D756-5DA4-6B2D-A7C1A607E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53565" y="5009722"/>
                <a:ext cx="516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C5771D2-3D4F-64F6-54F1-DB5CDC925FA4}"/>
                  </a:ext>
                </a:extLst>
              </p14:cNvPr>
              <p14:cNvContentPartPr/>
              <p14:nvPr/>
            </p14:nvContentPartPr>
            <p14:xfrm>
              <a:off x="9061565" y="5293762"/>
              <a:ext cx="353880" cy="28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C5771D2-3D4F-64F6-54F1-DB5CDC925F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07565" y="5186122"/>
                <a:ext cx="4615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01BCF8-EC4B-B9BE-2C75-2937D0563B0C}"/>
                  </a:ext>
                </a:extLst>
              </p14:cNvPr>
              <p14:cNvContentPartPr/>
              <p14:nvPr/>
            </p14:nvContentPartPr>
            <p14:xfrm>
              <a:off x="9047885" y="5445322"/>
              <a:ext cx="3261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01BCF8-EC4B-B9BE-2C75-2937D0563B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94245" y="5337322"/>
                <a:ext cx="4338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28C51BA-16CF-8A01-F55B-EDE2A9E3CC5F}"/>
              </a:ext>
            </a:extLst>
          </p:cNvPr>
          <p:cNvSpPr txBox="1"/>
          <p:nvPr/>
        </p:nvSpPr>
        <p:spPr>
          <a:xfrm>
            <a:off x="483354" y="993263"/>
            <a:ext cx="10454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model uses the data of the trial-wise dataset </a:t>
            </a:r>
          </a:p>
          <a:p>
            <a:pPr algn="ctr"/>
            <a:r>
              <a:rPr lang="en-US" sz="2000" dirty="0"/>
              <a:t>39 subjects * 4 </a:t>
            </a:r>
            <a:r>
              <a:rPr lang="en-US" sz="2000" dirty="0" err="1"/>
              <a:t>description_types</a:t>
            </a:r>
            <a:r>
              <a:rPr lang="en-US" sz="2000" dirty="0"/>
              <a:t> * 5 coffees (trials) = 780 (number of observations)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4AB99A-C4BE-EC10-635D-4686ACB1DF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018" y="1985205"/>
            <a:ext cx="11549778" cy="3643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3EACC0-E14E-6D60-97D7-3098FD847048}"/>
              </a:ext>
            </a:extLst>
          </p:cNvPr>
          <p:cNvSpPr txBox="1"/>
          <p:nvPr/>
        </p:nvSpPr>
        <p:spPr>
          <a:xfrm>
            <a:off x="11502452" y="6488668"/>
            <a:ext cx="687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12/15</a:t>
            </a:r>
          </a:p>
        </p:txBody>
      </p:sp>
    </p:spTree>
    <p:extLst>
      <p:ext uri="{BB962C8B-B14F-4D97-AF65-F5344CB8AC3E}">
        <p14:creationId xmlns:p14="http://schemas.microsoft.com/office/powerpoint/2010/main" val="317402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3" grpId="0"/>
      <p:bldP spid="3" grpId="1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5D0F1-8004-B1E7-8B04-BFCA67BB1862}"/>
              </a:ext>
            </a:extLst>
          </p:cNvPr>
          <p:cNvSpPr txBox="1"/>
          <p:nvPr/>
        </p:nvSpPr>
        <p:spPr>
          <a:xfrm>
            <a:off x="2361063" y="0"/>
            <a:ext cx="768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Data Analysis</a:t>
            </a:r>
            <a:r>
              <a:rPr lang="en-US" sz="2800" dirty="0">
                <a:solidFill>
                  <a:schemeClr val="tx1"/>
                </a:solidFill>
              </a:rPr>
              <a:t>&gt;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haris SIL"/>
              </a:rPr>
              <a:t>Linear mixed model regression fit results</a:t>
            </a:r>
            <a:endParaRPr 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CF18E-7BC3-ACAE-2CDA-3FD3D0F41D87}"/>
              </a:ext>
            </a:extLst>
          </p:cNvPr>
          <p:cNvSpPr txBox="1"/>
          <p:nvPr/>
        </p:nvSpPr>
        <p:spPr>
          <a:xfrm>
            <a:off x="2383810" y="1348685"/>
            <a:ext cx="7683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harisSIL"/>
              </a:rPr>
              <a:t>How about using the </a:t>
            </a:r>
            <a:r>
              <a:rPr lang="en-US" sz="1800" b="1" i="0" u="none" strike="noStrike" baseline="0" dirty="0">
                <a:latin typeface="CharisSIL"/>
              </a:rPr>
              <a:t>averaged data?</a:t>
            </a:r>
          </a:p>
          <a:p>
            <a:pPr algn="ctr"/>
            <a:r>
              <a:rPr lang="en-US" dirty="0">
                <a:latin typeface="CharisSIL"/>
              </a:rPr>
              <a:t>Number of Observations = </a:t>
            </a:r>
            <a:r>
              <a:rPr lang="en-US" sz="1800" dirty="0"/>
              <a:t>39 subjects * 4 </a:t>
            </a:r>
            <a:r>
              <a:rPr lang="en-US" sz="1800" dirty="0" err="1"/>
              <a:t>description_types</a:t>
            </a:r>
            <a:r>
              <a:rPr lang="en-US" sz="1800" dirty="0"/>
              <a:t> = 156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2006DD-128F-2AF0-2DA5-D19661E83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4" y="1348685"/>
            <a:ext cx="10366514" cy="41606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5539D5-A7A6-97F4-B63F-0E136EA5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42" y="1348685"/>
            <a:ext cx="10366514" cy="41606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5A7142-6A97-560B-742C-9CDBD904B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40" y="1348684"/>
            <a:ext cx="10366514" cy="416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C816B-5742-E2D6-64CF-E894E00FDF2D}"/>
              </a:ext>
            </a:extLst>
          </p:cNvPr>
          <p:cNvSpPr txBox="1"/>
          <p:nvPr/>
        </p:nvSpPr>
        <p:spPr>
          <a:xfrm>
            <a:off x="11502452" y="6488668"/>
            <a:ext cx="685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13/15</a:t>
            </a:r>
          </a:p>
        </p:txBody>
      </p:sp>
    </p:spTree>
    <p:extLst>
      <p:ext uri="{BB962C8B-B14F-4D97-AF65-F5344CB8AC3E}">
        <p14:creationId xmlns:p14="http://schemas.microsoft.com/office/powerpoint/2010/main" val="28044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5D0F1-8004-B1E7-8B04-BFCA67BB1862}"/>
              </a:ext>
            </a:extLst>
          </p:cNvPr>
          <p:cNvSpPr txBox="1"/>
          <p:nvPr/>
        </p:nvSpPr>
        <p:spPr>
          <a:xfrm>
            <a:off x="2361063" y="0"/>
            <a:ext cx="768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Data Analysis</a:t>
            </a:r>
            <a:r>
              <a:rPr lang="en-US" sz="2800" dirty="0">
                <a:solidFill>
                  <a:schemeClr val="tx1"/>
                </a:solidFill>
              </a:rPr>
              <a:t>&gt;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haris SIL"/>
              </a:rPr>
              <a:t>Linear mixed model regression fit results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277C6-EB5A-F434-DC62-B2F4E5C01571}"/>
              </a:ext>
            </a:extLst>
          </p:cNvPr>
          <p:cNvSpPr txBox="1"/>
          <p:nvPr/>
        </p:nvSpPr>
        <p:spPr>
          <a:xfrm>
            <a:off x="2092089" y="1633265"/>
            <a:ext cx="800782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haris SIL"/>
              </a:rPr>
              <a:t>Regression analysis, predicting WTP from VOI and DTT with age as covariate</a:t>
            </a:r>
          </a:p>
          <a:p>
            <a:pPr algn="ctr"/>
            <a:endParaRPr lang="en-US" sz="1400" dirty="0">
              <a:latin typeface="Charis SIL"/>
            </a:endParaRPr>
          </a:p>
          <a:p>
            <a:pPr algn="ctr"/>
            <a:r>
              <a:rPr lang="en-US" sz="1400" dirty="0">
                <a:latin typeface="Charis SIL"/>
              </a:rPr>
              <a:t>In Other words:</a:t>
            </a:r>
          </a:p>
          <a:p>
            <a:pPr algn="l"/>
            <a:endParaRPr lang="en-US" sz="2000" b="0" i="0" u="none" strike="noStrike" baseline="0" dirty="0">
              <a:latin typeface="Charis SIL"/>
            </a:endParaRPr>
          </a:p>
          <a:p>
            <a:pPr algn="l"/>
            <a:r>
              <a:rPr lang="en-US" sz="2000" b="0" i="0" u="none" strike="noStrike" baseline="0" dirty="0">
                <a:latin typeface="Charis SIL"/>
              </a:rPr>
              <a:t>How about the influence of </a:t>
            </a:r>
            <a:r>
              <a:rPr lang="en-US" sz="2000" b="0" i="1" u="none" strike="noStrike" baseline="0" dirty="0">
                <a:latin typeface="Charis SIL"/>
              </a:rPr>
              <a:t>Vividness of Imagery </a:t>
            </a:r>
            <a:r>
              <a:rPr lang="en-US" sz="2000" b="0" i="0" u="none" strike="noStrike" baseline="0" dirty="0">
                <a:latin typeface="Charis SIL"/>
              </a:rPr>
              <a:t>(</a:t>
            </a:r>
            <a:r>
              <a:rPr lang="en-US" sz="2000" b="1" i="0" u="none" strike="noStrike" baseline="0" dirty="0">
                <a:latin typeface="Charis SIL"/>
              </a:rPr>
              <a:t>VOI</a:t>
            </a:r>
            <a:r>
              <a:rPr lang="en-US" sz="2000" b="0" i="0" u="none" strike="noStrike" baseline="0" dirty="0">
                <a:latin typeface="Charis SIL"/>
              </a:rPr>
              <a:t>) and </a:t>
            </a:r>
            <a:r>
              <a:rPr lang="en-US" sz="2000" b="0" i="1" u="none" strike="noStrike" baseline="0" dirty="0">
                <a:latin typeface="Charis SIL"/>
              </a:rPr>
              <a:t>Desire to Taste </a:t>
            </a:r>
            <a:r>
              <a:rPr lang="en-US" sz="2000" b="0" i="0" u="none" strike="noStrike" baseline="0" dirty="0">
                <a:latin typeface="Charis SIL"/>
              </a:rPr>
              <a:t>(</a:t>
            </a:r>
            <a:r>
              <a:rPr lang="en-US" sz="2000" b="1" i="0" u="none" strike="noStrike" baseline="0" dirty="0">
                <a:latin typeface="Charis SIL"/>
              </a:rPr>
              <a:t>DTT</a:t>
            </a:r>
            <a:r>
              <a:rPr lang="en-US" sz="2000" b="0" i="0" u="none" strike="noStrike" baseline="0" dirty="0">
                <a:latin typeface="Charis SIL"/>
              </a:rPr>
              <a:t>) on </a:t>
            </a:r>
            <a:r>
              <a:rPr lang="en-US" sz="2000" b="0" i="1" u="none" strike="noStrike" baseline="0" dirty="0">
                <a:latin typeface="Charis SIL"/>
              </a:rPr>
              <a:t>Willingness to Pay </a:t>
            </a:r>
            <a:r>
              <a:rPr lang="en-US" sz="2000" b="0" i="0" u="none" strike="noStrike" baseline="0" dirty="0">
                <a:latin typeface="Charis SIL"/>
              </a:rPr>
              <a:t>(</a:t>
            </a:r>
            <a:r>
              <a:rPr lang="en-US" sz="2000" b="1" i="0" u="none" strike="noStrike" baseline="0" dirty="0">
                <a:latin typeface="Charis SIL"/>
              </a:rPr>
              <a:t>WTP</a:t>
            </a:r>
            <a:r>
              <a:rPr lang="en-US" sz="2000" b="0" i="0" u="none" strike="noStrike" baseline="0" dirty="0">
                <a:latin typeface="Charis SIL"/>
              </a:rPr>
              <a:t>)?</a:t>
            </a:r>
            <a:endParaRPr lang="en-US" sz="2000" dirty="0">
              <a:latin typeface="Charis SI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FC228-89BB-9150-AD81-82528E98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40" y="867200"/>
            <a:ext cx="7518513" cy="554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564C0F-DA51-6E3F-8700-09E9B1E05B9F}"/>
              </a:ext>
            </a:extLst>
          </p:cNvPr>
          <p:cNvSpPr txBox="1"/>
          <p:nvPr/>
        </p:nvSpPr>
        <p:spPr>
          <a:xfrm>
            <a:off x="1389000" y="5333065"/>
            <a:ext cx="9399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CharisSIL"/>
              </a:rPr>
              <a:t>VOI</a:t>
            </a:r>
            <a:r>
              <a:rPr lang="en-US" sz="1800" b="0" i="0" u="none" strike="noStrike" baseline="0" dirty="0">
                <a:latin typeface="CharisSIL"/>
              </a:rPr>
              <a:t> is significantly </a:t>
            </a:r>
            <a:r>
              <a:rPr lang="en-US" sz="1800" i="0" u="none" strike="noStrike" baseline="0" dirty="0">
                <a:latin typeface="CharisSIL"/>
              </a:rPr>
              <a:t>related</a:t>
            </a:r>
            <a:r>
              <a:rPr lang="en-US" sz="1800" b="0" i="0" u="none" strike="noStrike" baseline="0" dirty="0">
                <a:latin typeface="CharisSIL"/>
              </a:rPr>
              <a:t> to WTP, with WTP increasing by </a:t>
            </a:r>
            <a:r>
              <a:rPr lang="en-US" sz="1800" b="1" i="0" u="none" strike="noStrike" baseline="0" dirty="0">
                <a:latin typeface="CharisSIL"/>
              </a:rPr>
              <a:t>0.50</a:t>
            </a:r>
            <a:r>
              <a:rPr lang="en-US" sz="1800" b="0" i="0" u="none" strike="noStrike" baseline="0" dirty="0">
                <a:latin typeface="CharisSIL"/>
              </a:rPr>
              <a:t> GBP for each point increase in VOI</a:t>
            </a:r>
          </a:p>
          <a:p>
            <a:pPr algn="ctr"/>
            <a:r>
              <a:rPr lang="en-US" sz="1800" b="1" i="0" u="none" strike="noStrike" baseline="0" dirty="0">
                <a:latin typeface="CharisSIL"/>
              </a:rPr>
              <a:t>DTT</a:t>
            </a:r>
            <a:r>
              <a:rPr lang="en-US" sz="1800" b="0" i="0" u="none" strike="noStrike" baseline="0" dirty="0">
                <a:latin typeface="CharisSIL"/>
              </a:rPr>
              <a:t> is also </a:t>
            </a:r>
            <a:r>
              <a:rPr lang="en-US" sz="1800" i="0" u="none" strike="noStrike" baseline="0" dirty="0">
                <a:latin typeface="CharisSIL"/>
              </a:rPr>
              <a:t>related</a:t>
            </a:r>
            <a:r>
              <a:rPr lang="en-US" sz="1800" b="0" i="0" u="none" strike="noStrike" baseline="0" dirty="0">
                <a:latin typeface="CharisSIL"/>
              </a:rPr>
              <a:t> to WTP, with WTP increasing by </a:t>
            </a:r>
            <a:r>
              <a:rPr lang="en-US" sz="1800" b="1" i="0" u="none" strike="noStrike" baseline="0" dirty="0">
                <a:latin typeface="CharisSIL"/>
              </a:rPr>
              <a:t>0.86</a:t>
            </a:r>
            <a:r>
              <a:rPr lang="en-US" sz="1800" b="0" i="0" u="none" strike="noStrike" baseline="0" dirty="0">
                <a:latin typeface="CharisSIL"/>
              </a:rPr>
              <a:t> GBP for each point increase in DTT</a:t>
            </a:r>
          </a:p>
          <a:p>
            <a:pPr algn="ctr"/>
            <a:r>
              <a:rPr lang="en-US" sz="1800" b="0" i="0" u="none" strike="noStrike" baseline="0" dirty="0">
                <a:latin typeface="CharisSIL"/>
              </a:rPr>
              <a:t>The covariate </a:t>
            </a:r>
            <a:r>
              <a:rPr lang="en-US" sz="1800" b="1" i="0" u="none" strike="noStrike" baseline="0" dirty="0">
                <a:latin typeface="CharisSIL"/>
              </a:rPr>
              <a:t>Age</a:t>
            </a:r>
            <a:r>
              <a:rPr lang="en-US" sz="1800" b="0" i="0" u="none" strike="noStrike" baseline="0" dirty="0">
                <a:latin typeface="CharisSIL"/>
              </a:rPr>
              <a:t> </a:t>
            </a:r>
            <a:r>
              <a:rPr lang="en-US" sz="1800" i="0" u="none" strike="noStrike" baseline="0" dirty="0">
                <a:latin typeface="CharisSIL"/>
              </a:rPr>
              <a:t>was not related </a:t>
            </a:r>
            <a:r>
              <a:rPr lang="en-US" sz="1800" b="0" i="0" u="none" strike="noStrike" baseline="0" dirty="0">
                <a:latin typeface="CharisSIL"/>
              </a:rPr>
              <a:t>to WTP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EAE5E8-FCCC-84EC-4FEE-98C4F10C1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09" y="1552620"/>
            <a:ext cx="9515781" cy="3649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7DA91-EFC1-B8C1-0285-8934FF53011A}"/>
              </a:ext>
            </a:extLst>
          </p:cNvPr>
          <p:cNvSpPr txBox="1"/>
          <p:nvPr/>
        </p:nvSpPr>
        <p:spPr>
          <a:xfrm>
            <a:off x="11502452" y="6488668"/>
            <a:ext cx="68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33423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5D0F1-8004-B1E7-8B04-BFCA67BB1862}"/>
              </a:ext>
            </a:extLst>
          </p:cNvPr>
          <p:cNvSpPr txBox="1"/>
          <p:nvPr/>
        </p:nvSpPr>
        <p:spPr>
          <a:xfrm>
            <a:off x="2254154" y="0"/>
            <a:ext cx="768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Conclusion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DC1B3-3686-0207-34EC-A5996E43BB29}"/>
              </a:ext>
            </a:extLst>
          </p:cNvPr>
          <p:cNvSpPr txBox="1"/>
          <p:nvPr/>
        </p:nvSpPr>
        <p:spPr>
          <a:xfrm>
            <a:off x="1282889" y="1045730"/>
            <a:ext cx="990745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CharisSIL"/>
              </a:rPr>
              <a:t>The </a:t>
            </a:r>
            <a:r>
              <a:rPr lang="en-US" sz="1800" b="0" i="0" u="sng" strike="noStrike" baseline="0" dirty="0">
                <a:latin typeface="CharisSIL"/>
              </a:rPr>
              <a:t>vividness of imagery </a:t>
            </a:r>
            <a:r>
              <a:rPr lang="en-US" sz="1800" b="0" i="0" u="none" strike="noStrike" baseline="0" dirty="0">
                <a:latin typeface="CharisSIL"/>
              </a:rPr>
              <a:t>and </a:t>
            </a:r>
            <a:r>
              <a:rPr lang="en-US" sz="1800" b="0" i="0" u="sng" strike="noStrike" baseline="0" dirty="0">
                <a:latin typeface="CharisSIL"/>
              </a:rPr>
              <a:t>desire to taste </a:t>
            </a:r>
            <a:r>
              <a:rPr lang="en-US" sz="1800" b="0" i="0" u="none" strike="noStrike" baseline="0" dirty="0">
                <a:latin typeface="CharisSIL"/>
              </a:rPr>
              <a:t>affect the </a:t>
            </a:r>
            <a:r>
              <a:rPr lang="en-US" sz="1800" b="0" i="0" u="sng" strike="noStrike" baseline="0" dirty="0">
                <a:latin typeface="CharisSIL"/>
              </a:rPr>
              <a:t>willingness to pay </a:t>
            </a:r>
            <a:r>
              <a:rPr lang="en-US" sz="1800" b="0" i="0" u="none" strike="noStrike" baseline="0" dirty="0">
                <a:latin typeface="CharisSIL"/>
              </a:rPr>
              <a:t>for coffee and these in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      turn </a:t>
            </a:r>
            <a:r>
              <a:rPr lang="en-US" sz="1800" b="0" i="0" u="sng" strike="noStrike" baseline="0" dirty="0">
                <a:latin typeface="CharisSIL"/>
              </a:rPr>
              <a:t>are influenced by the descriptions </a:t>
            </a:r>
            <a:r>
              <a:rPr lang="en-US" sz="1800" b="0" i="0" u="none" strike="noStrike" baseline="0" dirty="0">
                <a:latin typeface="CharisSIL"/>
              </a:rPr>
              <a:t>of those coffees.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800" b="0" i="0" u="none" strike="noStrike" baseline="0" dirty="0">
              <a:latin typeface="CharisSIL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800" b="0" i="0" u="none" strike="noStrike" baseline="0" dirty="0">
              <a:latin typeface="CharisSIL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latin typeface="CharisSIL"/>
              </a:rPr>
              <a:t>Using a</a:t>
            </a:r>
            <a:r>
              <a:rPr lang="en-US" sz="1800" b="0" i="0" u="none" strike="noStrike" baseline="0" dirty="0">
                <a:latin typeface="CharisSIL"/>
              </a:rPr>
              <a:t> </a:t>
            </a:r>
            <a:r>
              <a:rPr lang="en-US" sz="1800" b="0" i="0" u="sng" strike="noStrike" baseline="0" dirty="0">
                <a:latin typeface="CharisSIL"/>
              </a:rPr>
              <a:t>combination of the 3 </a:t>
            </a:r>
            <a:r>
              <a:rPr lang="en-US" sz="1800" b="0" i="0" u="none" strike="noStrike" baseline="0" dirty="0">
                <a:latin typeface="CharisSIL"/>
              </a:rPr>
              <a:t>description types resulted in the </a:t>
            </a:r>
            <a:r>
              <a:rPr lang="en-US" sz="1800" b="0" i="0" u="sng" strike="noStrike" baseline="0" dirty="0">
                <a:latin typeface="CharisSIL"/>
              </a:rPr>
              <a:t>highest amount of VOI, DTT &amp; WTP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>
              <a:latin typeface="CharisSIL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>
              <a:latin typeface="CharisSIL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latin typeface="CharisSIL"/>
              </a:rPr>
              <a:t>C</a:t>
            </a:r>
            <a:r>
              <a:rPr lang="en-US" sz="1800" b="0" i="0" u="none" strike="noStrike" baseline="0" dirty="0">
                <a:latin typeface="CharisSIL"/>
              </a:rPr>
              <a:t>onsumers can imagine </a:t>
            </a:r>
            <a:r>
              <a:rPr lang="en-US" sz="1800" b="0" i="0" u="sng" strike="noStrike" baseline="0" dirty="0">
                <a:latin typeface="CharisSIL"/>
              </a:rPr>
              <a:t>concrete flavor words</a:t>
            </a:r>
            <a:r>
              <a:rPr lang="en-US" sz="1800" b="0" i="0" u="none" strike="noStrike" baseline="0" dirty="0">
                <a:latin typeface="CharisSIL"/>
              </a:rPr>
              <a:t> most vividly.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>
              <a:latin typeface="CharisSIL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latin typeface="CharisSIL"/>
              </a:rPr>
              <a:t>This experiment (A) </a:t>
            </a:r>
            <a:r>
              <a:rPr lang="en-US" u="sng" dirty="0">
                <a:latin typeface="CharisSIL"/>
              </a:rPr>
              <a:t>was just based on words</a:t>
            </a:r>
            <a:r>
              <a:rPr lang="en-US" dirty="0">
                <a:latin typeface="CharisSIL"/>
              </a:rPr>
              <a:t>! There is another experiment (B) that is based on </a:t>
            </a:r>
            <a:r>
              <a:rPr lang="en-US" u="sng" dirty="0">
                <a:latin typeface="CharisSIL"/>
              </a:rPr>
              <a:t>short </a:t>
            </a:r>
          </a:p>
          <a:p>
            <a:pPr algn="l"/>
            <a:r>
              <a:rPr lang="en-US" dirty="0">
                <a:latin typeface="CharisSIL"/>
              </a:rPr>
              <a:t>      </a:t>
            </a:r>
            <a:r>
              <a:rPr lang="en-US" u="sng" dirty="0">
                <a:latin typeface="CharisSIL"/>
              </a:rPr>
              <a:t>sentences</a:t>
            </a:r>
            <a:r>
              <a:rPr lang="en-US" dirty="0">
                <a:latin typeface="CharisSIL"/>
              </a:rPr>
              <a:t>. That will probably work better.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F374C-94F9-A2BA-B415-4AA2A19D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1" y="4318178"/>
            <a:ext cx="11460174" cy="18766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D9E801-6FF3-4A49-7C6A-83E41AF80294}"/>
                  </a:ext>
                </a:extLst>
              </p14:cNvPr>
              <p14:cNvContentPartPr/>
              <p14:nvPr/>
            </p14:nvContentPartPr>
            <p14:xfrm>
              <a:off x="559085" y="6036802"/>
              <a:ext cx="749880" cy="24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D9E801-6FF3-4A49-7C6A-83E41AF802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445" y="5928802"/>
                <a:ext cx="8575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C0C669C-C3E2-CAAE-869E-ACC50C972C4A}"/>
                  </a:ext>
                </a:extLst>
              </p14:cNvPr>
              <p14:cNvContentPartPr/>
              <p14:nvPr/>
            </p14:nvContentPartPr>
            <p14:xfrm>
              <a:off x="4244045" y="6004402"/>
              <a:ext cx="531000" cy="2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0C669C-C3E2-CAAE-869E-ACC50C972C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0405" y="5896762"/>
                <a:ext cx="6386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3C7B2D-04FA-F29A-BBF2-59BF29FFB3D3}"/>
                  </a:ext>
                </a:extLst>
              </p14:cNvPr>
              <p14:cNvContentPartPr/>
              <p14:nvPr/>
            </p14:nvContentPartPr>
            <p14:xfrm>
              <a:off x="6837125" y="6045802"/>
              <a:ext cx="5709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3C7B2D-04FA-F29A-BBF2-59BF29FFB3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3485" y="5937802"/>
                <a:ext cx="67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3BF35EF-B55E-0865-23F5-51096F918D9C}"/>
                  </a:ext>
                </a:extLst>
              </p14:cNvPr>
              <p14:cNvContentPartPr/>
              <p14:nvPr/>
            </p14:nvContentPartPr>
            <p14:xfrm>
              <a:off x="9484925" y="6017362"/>
              <a:ext cx="544680" cy="2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3BF35EF-B55E-0865-23F5-51096F918D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31285" y="5909362"/>
                <a:ext cx="6523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6ECB46-686B-022A-F6CC-2EA270AF7AC1}"/>
                  </a:ext>
                </a:extLst>
              </p14:cNvPr>
              <p14:cNvContentPartPr/>
              <p14:nvPr/>
            </p14:nvContentPartPr>
            <p14:xfrm>
              <a:off x="9484925" y="5403922"/>
              <a:ext cx="571680" cy="3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6ECB46-686B-022A-F6CC-2EA270AF7A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1285" y="5296282"/>
                <a:ext cx="6793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7474F3-A6D3-0A4D-185C-167A2D027515}"/>
                  </a:ext>
                </a:extLst>
              </p14:cNvPr>
              <p14:cNvContentPartPr/>
              <p14:nvPr/>
            </p14:nvContentPartPr>
            <p14:xfrm>
              <a:off x="4248005" y="5385202"/>
              <a:ext cx="582840" cy="5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7474F3-A6D3-0A4D-185C-167A2D0275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94365" y="5277202"/>
                <a:ext cx="690480" cy="221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6FB7CD-390C-F2CC-D377-EB322F4305EC}"/>
              </a:ext>
            </a:extLst>
          </p:cNvPr>
          <p:cNvSpPr txBox="1"/>
          <p:nvPr/>
        </p:nvSpPr>
        <p:spPr>
          <a:xfrm>
            <a:off x="11502452" y="6488668"/>
            <a:ext cx="68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15/15</a:t>
            </a:r>
          </a:p>
        </p:txBody>
      </p:sp>
    </p:spTree>
    <p:extLst>
      <p:ext uri="{BB962C8B-B14F-4D97-AF65-F5344CB8AC3E}">
        <p14:creationId xmlns:p14="http://schemas.microsoft.com/office/powerpoint/2010/main" val="28366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87672D-62D8-7CDD-E0A2-F98D43544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3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Outline: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E39921-DEB4-73BD-DECD-EB8D5F04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717" y="2094553"/>
            <a:ext cx="10058400" cy="3760891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 Introduction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 Experiment setup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 Dataset structure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 Data visualization and outliers’ removal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 Data analysis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 Conclusion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1F876-0FE3-DD10-7A09-6A78E8AD2622}"/>
              </a:ext>
            </a:extLst>
          </p:cNvPr>
          <p:cNvSpPr txBox="1"/>
          <p:nvPr/>
        </p:nvSpPr>
        <p:spPr>
          <a:xfrm>
            <a:off x="11502452" y="6488668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1/15</a:t>
            </a: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7324FA-43CE-42E9-1BB3-71646E4B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1056944"/>
            <a:ext cx="10783805" cy="4744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3F577-D7D7-3E29-D833-50EFFD4D5726}"/>
              </a:ext>
            </a:extLst>
          </p:cNvPr>
          <p:cNvSpPr txBox="1"/>
          <p:nvPr/>
        </p:nvSpPr>
        <p:spPr>
          <a:xfrm>
            <a:off x="4705074" y="0"/>
            <a:ext cx="2781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Introduction</a:t>
            </a:r>
          </a:p>
        </p:txBody>
      </p:sp>
      <p:pic>
        <p:nvPicPr>
          <p:cNvPr id="1026" name="Picture 2" descr="Consumer Behavior Images – Browse 13,021 Stock Photos, Vectors, and Video |  Adobe Stock">
            <a:extLst>
              <a:ext uri="{FF2B5EF4-FFF2-40B4-BE49-F238E27FC236}">
                <a16:creationId xmlns:a16="http://schemas.microsoft.com/office/drawing/2014/main" id="{B62286AE-AB98-6E59-5BD3-CD6DFF46E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70" y="2137581"/>
            <a:ext cx="5143500" cy="346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eting - Examples of Different Concepts in Marketing">
            <a:extLst>
              <a:ext uri="{FF2B5EF4-FFF2-40B4-BE49-F238E27FC236}">
                <a16:creationId xmlns:a16="http://schemas.microsoft.com/office/drawing/2014/main" id="{3CB653F3-939B-3F48-58AB-A3BDFC6F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04" y="2146203"/>
            <a:ext cx="5959522" cy="34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C9E74-9D93-CA55-96BD-C77A608270CE}"/>
              </a:ext>
            </a:extLst>
          </p:cNvPr>
          <p:cNvSpPr txBox="1"/>
          <p:nvPr/>
        </p:nvSpPr>
        <p:spPr>
          <a:xfrm>
            <a:off x="1399265" y="956757"/>
            <a:ext cx="939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flavor descriptions influence consumer purchase (coffee) behavior?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05683-209A-703D-6C48-2B6BB45CAD7A}"/>
              </a:ext>
            </a:extLst>
          </p:cNvPr>
          <p:cNvSpPr txBox="1"/>
          <p:nvPr/>
        </p:nvSpPr>
        <p:spPr>
          <a:xfrm>
            <a:off x="11502452" y="6488668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2/15</a:t>
            </a:r>
          </a:p>
        </p:txBody>
      </p:sp>
    </p:spTree>
    <p:extLst>
      <p:ext uri="{BB962C8B-B14F-4D97-AF65-F5344CB8AC3E}">
        <p14:creationId xmlns:p14="http://schemas.microsoft.com/office/powerpoint/2010/main" val="136108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13589D-C882-1F2C-82A2-5083CF2439BB}"/>
              </a:ext>
            </a:extLst>
          </p:cNvPr>
          <p:cNvSpPr txBox="1"/>
          <p:nvPr/>
        </p:nvSpPr>
        <p:spPr>
          <a:xfrm>
            <a:off x="4111770" y="0"/>
            <a:ext cx="3968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Experiment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C6AF4-C615-BE58-0439-5181E2BB92EE}"/>
              </a:ext>
            </a:extLst>
          </p:cNvPr>
          <p:cNvSpPr txBox="1"/>
          <p:nvPr/>
        </p:nvSpPr>
        <p:spPr>
          <a:xfrm>
            <a:off x="715755" y="1545761"/>
            <a:ext cx="302373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>
                <a:latin typeface="Charis SIL"/>
              </a:rPr>
              <a:t>Source-based</a:t>
            </a:r>
            <a:r>
              <a:rPr lang="en-US" dirty="0">
                <a:latin typeface="Charis SIL"/>
              </a:rPr>
              <a:t> (honey, …)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>
                <a:latin typeface="Charis SIL"/>
              </a:rPr>
              <a:t>Abstract</a:t>
            </a:r>
            <a:r>
              <a:rPr lang="en-US" dirty="0">
                <a:latin typeface="Charis SIL"/>
              </a:rPr>
              <a:t> (acidic, …)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>
                <a:latin typeface="Charis SIL"/>
              </a:rPr>
              <a:t>Evaluative</a:t>
            </a:r>
            <a:r>
              <a:rPr lang="en-US" dirty="0">
                <a:latin typeface="Charis SIL"/>
              </a:rPr>
              <a:t> (nice, …)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>
                <a:latin typeface="Charis SIL"/>
              </a:rPr>
              <a:t>Combination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102AA-6D4C-E918-A69C-C4AD063176BB}"/>
              </a:ext>
            </a:extLst>
          </p:cNvPr>
          <p:cNvSpPr txBox="1"/>
          <p:nvPr/>
        </p:nvSpPr>
        <p:spPr>
          <a:xfrm>
            <a:off x="5492468" y="3591134"/>
            <a:ext cx="59837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Charis SIL"/>
              </a:rPr>
              <a:t>Vividness of imagery (VOI):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‘Can you imagine the flavor of this coffee?’ (scale 1–5) </a:t>
            </a:r>
          </a:p>
          <a:p>
            <a:pPr marL="342900" indent="-342900">
              <a:buAutoNum type="arabicPeriod"/>
            </a:pPr>
            <a:endParaRPr lang="en-US" sz="1800" b="0" i="0" u="none" strike="noStrike" baseline="0" dirty="0">
              <a:solidFill>
                <a:srgbClr val="000000"/>
              </a:solidFill>
              <a:latin typeface="Charis SIL"/>
            </a:endParaRPr>
          </a:p>
          <a:p>
            <a:pPr marL="342900" indent="-342900">
              <a:buAutoNum type="arabicPeriod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Charis SIL"/>
              </a:rPr>
              <a:t>Desire to taste (DTT):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‘Would you like to try this coffee?’ (scale 1–5)</a:t>
            </a:r>
          </a:p>
          <a:p>
            <a:pPr marL="342900" indent="-342900">
              <a:buAutoNum type="arabicPeriod"/>
            </a:pPr>
            <a:endParaRPr lang="en-US" sz="1800" b="0" i="0" u="none" strike="noStrike" baseline="0" dirty="0">
              <a:solidFill>
                <a:srgbClr val="000000"/>
              </a:solidFill>
              <a:latin typeface="Charis SIL"/>
            </a:endParaRPr>
          </a:p>
          <a:p>
            <a:pPr marL="342900" indent="-342900">
              <a:buAutoNum type="arabicPeriod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Charis SIL"/>
              </a:rPr>
              <a:t>Willingness to pay (WTP):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‘How much are you willing to pay for a bag of 500 g of this coffee?’ (slider £0 - £50) </a:t>
            </a:r>
            <a:endParaRPr lang="en-US" dirty="0">
              <a:latin typeface="Charis SI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0C144-9580-9D2C-116A-87F4DCC81CDD}"/>
              </a:ext>
            </a:extLst>
          </p:cNvPr>
          <p:cNvSpPr txBox="1"/>
          <p:nvPr/>
        </p:nvSpPr>
        <p:spPr>
          <a:xfrm>
            <a:off x="152018" y="1128980"/>
            <a:ext cx="7695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ris SIL"/>
              </a:rPr>
              <a:t>Subjects are shown 3 different descriptions of 4 kinds of words (5 trials):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3AC4D-3A91-1134-C75C-3EC2A214EE96}"/>
              </a:ext>
            </a:extLst>
          </p:cNvPr>
          <p:cNvSpPr txBox="1"/>
          <p:nvPr/>
        </p:nvSpPr>
        <p:spPr>
          <a:xfrm>
            <a:off x="4484212" y="3066811"/>
            <a:ext cx="7192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ris SIL"/>
              </a:rPr>
              <a:t>Subjects have to answer these 3 questions (</a:t>
            </a:r>
            <a:r>
              <a:rPr lang="en-US" sz="2000" u="sng" dirty="0">
                <a:latin typeface="Charis SIL"/>
              </a:rPr>
              <a:t>3 dependent variables</a:t>
            </a:r>
            <a:r>
              <a:rPr lang="en-US" sz="2000" dirty="0">
                <a:latin typeface="Charis SIL"/>
              </a:rPr>
              <a:t>):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BC3DA6-0149-C966-1BAA-1FC016317463}"/>
              </a:ext>
            </a:extLst>
          </p:cNvPr>
          <p:cNvSpPr txBox="1"/>
          <p:nvPr/>
        </p:nvSpPr>
        <p:spPr>
          <a:xfrm>
            <a:off x="11502452" y="6488668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3/15</a:t>
            </a:r>
          </a:p>
        </p:txBody>
      </p:sp>
    </p:spTree>
    <p:extLst>
      <p:ext uri="{BB962C8B-B14F-4D97-AF65-F5344CB8AC3E}">
        <p14:creationId xmlns:p14="http://schemas.microsoft.com/office/powerpoint/2010/main" val="126034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FBA6C-8BD5-7EDC-1F8D-E3862C75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7" y="1392072"/>
            <a:ext cx="11549778" cy="3643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930DB-D0E3-E3BD-374C-C5F7D2A894A4}"/>
              </a:ext>
            </a:extLst>
          </p:cNvPr>
          <p:cNvSpPr txBox="1"/>
          <p:nvPr/>
        </p:nvSpPr>
        <p:spPr>
          <a:xfrm>
            <a:off x="4111770" y="0"/>
            <a:ext cx="3968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Experiment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09E97-B0CB-38AB-122A-82DBA1056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67"/>
          <a:stretch/>
        </p:blipFill>
        <p:spPr>
          <a:xfrm>
            <a:off x="3953044" y="707886"/>
            <a:ext cx="4286848" cy="5037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EFE9A-53E5-46D4-24DA-FAC1CC825A4C}"/>
              </a:ext>
            </a:extLst>
          </p:cNvPr>
          <p:cNvSpPr txBox="1"/>
          <p:nvPr/>
        </p:nvSpPr>
        <p:spPr>
          <a:xfrm>
            <a:off x="4527701" y="5745707"/>
            <a:ext cx="291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u="none" strike="noStrike" baseline="0" dirty="0">
                <a:solidFill>
                  <a:srgbClr val="000000"/>
                </a:solidFill>
                <a:latin typeface="Charis SIL"/>
              </a:rPr>
              <a:t>Screenshot of the online survey 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C8CA3-AADD-AE06-A6C5-ACB6296CFC02}"/>
              </a:ext>
            </a:extLst>
          </p:cNvPr>
          <p:cNvSpPr txBox="1"/>
          <p:nvPr/>
        </p:nvSpPr>
        <p:spPr>
          <a:xfrm>
            <a:off x="11502452" y="6488668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4/15</a:t>
            </a:r>
          </a:p>
        </p:txBody>
      </p:sp>
    </p:spTree>
    <p:extLst>
      <p:ext uri="{BB962C8B-B14F-4D97-AF65-F5344CB8AC3E}">
        <p14:creationId xmlns:p14="http://schemas.microsoft.com/office/powerpoint/2010/main" val="253378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D930DB-D0E3-E3BD-374C-C5F7D2A894A4}"/>
              </a:ext>
            </a:extLst>
          </p:cNvPr>
          <p:cNvSpPr txBox="1"/>
          <p:nvPr/>
        </p:nvSpPr>
        <p:spPr>
          <a:xfrm>
            <a:off x="4119785" y="0"/>
            <a:ext cx="395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4000" dirty="0">
                <a:solidFill>
                  <a:schemeClr val="tx1"/>
                </a:solidFill>
              </a:rPr>
              <a:t>Dataset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1D53F-CCAF-AF77-8469-BDC5CE3C4770}"/>
              </a:ext>
            </a:extLst>
          </p:cNvPr>
          <p:cNvSpPr txBox="1"/>
          <p:nvPr/>
        </p:nvSpPr>
        <p:spPr>
          <a:xfrm>
            <a:off x="940937" y="914910"/>
            <a:ext cx="1073680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haris SIL"/>
                <a:ea typeface="Calibri" panose="020F0502020204030204" pitchFamily="34" charset="0"/>
                <a:cs typeface="B Nazanin" panose="00000400000000000000" pitchFamily="2" charset="-78"/>
              </a:rPr>
              <a:t>40 British participants (13 male, 26 female, 1 preferred not to say) aged 19</a:t>
            </a:r>
            <a:r>
              <a:rPr lang="en-US" sz="2000" kern="100" dirty="0">
                <a:effectLst/>
                <a:latin typeface="Charis SIL"/>
                <a:ea typeface="Calibri" panose="020F0502020204030204" pitchFamily="34" charset="0"/>
                <a:cs typeface="STIX"/>
              </a:rPr>
              <a:t>–</a:t>
            </a:r>
            <a:r>
              <a:rPr lang="en-US" sz="2000" kern="100" dirty="0">
                <a:effectLst/>
                <a:latin typeface="Charis SIL"/>
                <a:ea typeface="Calibri" panose="020F0502020204030204" pitchFamily="34" charset="0"/>
                <a:cs typeface="B Nazanin" panose="00000400000000000000" pitchFamily="2" charset="-78"/>
              </a:rPr>
              <a:t>67 years (</a:t>
            </a:r>
            <a:r>
              <a:rPr lang="en-US" sz="2000" i="1" kern="100" dirty="0">
                <a:effectLst/>
                <a:latin typeface="Charis SIL"/>
                <a:ea typeface="Calibri" panose="020F0502020204030204" pitchFamily="34" charset="0"/>
                <a:cs typeface="B Nazanin" panose="00000400000000000000" pitchFamily="2" charset="-78"/>
              </a:rPr>
              <a:t>M </a:t>
            </a:r>
            <a:r>
              <a:rPr lang="en-US" sz="2000" kern="100" dirty="0">
                <a:effectLst/>
                <a:latin typeface="Charis SIL"/>
                <a:ea typeface="Calibri" panose="020F0502020204030204" pitchFamily="34" charset="0"/>
                <a:cs typeface="B Nazanin" panose="00000400000000000000" pitchFamily="2" charset="-78"/>
              </a:rPr>
              <a:t>= 34, </a:t>
            </a:r>
            <a:r>
              <a:rPr lang="en-US" sz="2000" i="1" kern="100" dirty="0">
                <a:effectLst/>
                <a:latin typeface="Charis SIL"/>
                <a:ea typeface="Calibri" panose="020F0502020204030204" pitchFamily="34" charset="0"/>
                <a:cs typeface="B Nazanin" panose="00000400000000000000" pitchFamily="2" charset="-78"/>
              </a:rPr>
              <a:t>SD </a:t>
            </a:r>
            <a:r>
              <a:rPr lang="en-US" sz="2000" kern="100" dirty="0">
                <a:effectLst/>
                <a:latin typeface="Charis SIL"/>
                <a:ea typeface="Calibri" panose="020F0502020204030204" pitchFamily="34" charset="0"/>
                <a:cs typeface="B Nazanin" panose="00000400000000000000" pitchFamily="2" charset="-78"/>
              </a:rPr>
              <a:t>= 12)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D50F4-3507-ECB0-7F0E-C6E341A0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37" y="1558108"/>
            <a:ext cx="4342923" cy="3741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C4BA9-2D70-912E-05EA-9F37440B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37" y="5299891"/>
            <a:ext cx="1408030" cy="257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6B1894-CAF4-DB8F-FCFC-579E4A8786FF}"/>
              </a:ext>
            </a:extLst>
          </p:cNvPr>
          <p:cNvSpPr txBox="1"/>
          <p:nvPr/>
        </p:nvSpPr>
        <p:spPr>
          <a:xfrm>
            <a:off x="4762737" y="5573758"/>
            <a:ext cx="2568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ris SIL"/>
              </a:rPr>
              <a:t>Averaged data over trials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88750-A952-D455-FE71-95C9FB89DBB9}"/>
              </a:ext>
            </a:extLst>
          </p:cNvPr>
          <p:cNvSpPr txBox="1"/>
          <p:nvPr/>
        </p:nvSpPr>
        <p:spPr>
          <a:xfrm>
            <a:off x="11502452" y="6488668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5/15</a:t>
            </a:r>
          </a:p>
        </p:txBody>
      </p:sp>
    </p:spTree>
    <p:extLst>
      <p:ext uri="{BB962C8B-B14F-4D97-AF65-F5344CB8AC3E}">
        <p14:creationId xmlns:p14="http://schemas.microsoft.com/office/powerpoint/2010/main" val="416126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D73F3-C8BD-3432-C3D2-6FFD11CD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763191"/>
            <a:ext cx="10248900" cy="5331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A9974-B714-C668-D390-5B5535B0CFC0}"/>
              </a:ext>
            </a:extLst>
          </p:cNvPr>
          <p:cNvSpPr txBox="1"/>
          <p:nvPr/>
        </p:nvSpPr>
        <p:spPr>
          <a:xfrm>
            <a:off x="4104592" y="0"/>
            <a:ext cx="3982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Data visualization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44422-3B75-2BCE-800A-25156B8C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13" y="2490656"/>
            <a:ext cx="11460174" cy="1876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7E50F-6BAE-69A7-C896-A99E1300F410}"/>
              </a:ext>
            </a:extLst>
          </p:cNvPr>
          <p:cNvSpPr txBox="1"/>
          <p:nvPr/>
        </p:nvSpPr>
        <p:spPr>
          <a:xfrm>
            <a:off x="11502452" y="6488668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6/15</a:t>
            </a:r>
          </a:p>
        </p:txBody>
      </p:sp>
    </p:spTree>
    <p:extLst>
      <p:ext uri="{BB962C8B-B14F-4D97-AF65-F5344CB8AC3E}">
        <p14:creationId xmlns:p14="http://schemas.microsoft.com/office/powerpoint/2010/main" val="180774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DA9974-B714-C668-D390-5B5535B0CFC0}"/>
              </a:ext>
            </a:extLst>
          </p:cNvPr>
          <p:cNvSpPr txBox="1"/>
          <p:nvPr/>
        </p:nvSpPr>
        <p:spPr>
          <a:xfrm>
            <a:off x="4104183" y="0"/>
            <a:ext cx="3982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Outliers’ removal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F4263-33A8-736B-ADF9-25F590D7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28" y="2485163"/>
            <a:ext cx="6306324" cy="2693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70095D-4FEA-C63C-1A4F-B54E5E28D666}"/>
              </a:ext>
            </a:extLst>
          </p:cNvPr>
          <p:cNvSpPr txBox="1"/>
          <p:nvPr/>
        </p:nvSpPr>
        <p:spPr>
          <a:xfrm>
            <a:off x="2942428" y="5398108"/>
            <a:ext cx="6305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ris SIL"/>
              </a:rPr>
              <a:t>Let’s remove the data for Participant number 39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69C19-32B4-FCA5-8C1E-2AAE33821B93}"/>
              </a:ext>
            </a:extLst>
          </p:cNvPr>
          <p:cNvSpPr txBox="1"/>
          <p:nvPr/>
        </p:nvSpPr>
        <p:spPr>
          <a:xfrm>
            <a:off x="638624" y="1459892"/>
            <a:ext cx="1122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Participants with values in the continuous dependent variable (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haris SIL"/>
              </a:rPr>
              <a:t>Willingness to Pay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) of 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Charis SIL"/>
              </a:rPr>
              <a:t>more than 3 standard deviations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from the mean were treated as outliers and removed.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B93-F766-F3C3-A05D-3EA6BFAD1D52}"/>
              </a:ext>
            </a:extLst>
          </p:cNvPr>
          <p:cNvSpPr txBox="1"/>
          <p:nvPr/>
        </p:nvSpPr>
        <p:spPr>
          <a:xfrm>
            <a:off x="638624" y="847858"/>
            <a:ext cx="410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haris SIL"/>
              </a:rPr>
              <a:t>How did they find and treat outliers?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7A6F7-8EC2-1B00-0B26-1C89BC2798CA}"/>
              </a:ext>
            </a:extLst>
          </p:cNvPr>
          <p:cNvSpPr txBox="1"/>
          <p:nvPr/>
        </p:nvSpPr>
        <p:spPr>
          <a:xfrm>
            <a:off x="11502452" y="6488668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7/15</a:t>
            </a:r>
          </a:p>
        </p:txBody>
      </p:sp>
    </p:spTree>
    <p:extLst>
      <p:ext uri="{BB962C8B-B14F-4D97-AF65-F5344CB8AC3E}">
        <p14:creationId xmlns:p14="http://schemas.microsoft.com/office/powerpoint/2010/main" val="12541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DA9974-B714-C668-D390-5B5535B0CFC0}"/>
              </a:ext>
            </a:extLst>
          </p:cNvPr>
          <p:cNvSpPr txBox="1"/>
          <p:nvPr/>
        </p:nvSpPr>
        <p:spPr>
          <a:xfrm>
            <a:off x="3589361" y="0"/>
            <a:ext cx="670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Data Analysis</a:t>
            </a:r>
            <a:r>
              <a:rPr lang="en-US" sz="2800" dirty="0">
                <a:solidFill>
                  <a:schemeClr val="tx1"/>
                </a:solidFill>
              </a:rPr>
              <a:t>&gt;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haris SIL"/>
              </a:rPr>
              <a:t>Normality Check</a:t>
            </a:r>
            <a:endParaRPr lang="en-US" sz="4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6BF1DA-1208-9734-FF46-763D3F8CA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275"/>
            <a:ext cx="8010525" cy="4743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5B8103-928F-42AA-BE75-8D2978B03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111" y="2633007"/>
            <a:ext cx="4234889" cy="159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C76DD0-E503-2ED2-EFB6-0FCF6FEF0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7274"/>
            <a:ext cx="8010525" cy="4743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C2AE56-CC36-1B44-0765-B7C0B9155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525" y="2633006"/>
            <a:ext cx="4181476" cy="15919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871104-B520-0543-D0ED-84795618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7274"/>
            <a:ext cx="8010525" cy="4743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AD80B4-987F-0325-DBBB-A2206D155B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47"/>
          <a:stretch/>
        </p:blipFill>
        <p:spPr>
          <a:xfrm>
            <a:off x="8010525" y="2609512"/>
            <a:ext cx="4181475" cy="1638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B4BBF7-45F7-3914-33C5-AC40B3E56F66}"/>
              </a:ext>
            </a:extLst>
          </p:cNvPr>
          <p:cNvSpPr txBox="1"/>
          <p:nvPr/>
        </p:nvSpPr>
        <p:spPr>
          <a:xfrm>
            <a:off x="11502452" y="6488668"/>
            <a:ext cx="581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8/15</a:t>
            </a:r>
          </a:p>
        </p:txBody>
      </p:sp>
    </p:spTree>
    <p:extLst>
      <p:ext uri="{BB962C8B-B14F-4D97-AF65-F5344CB8AC3E}">
        <p14:creationId xmlns:p14="http://schemas.microsoft.com/office/powerpoint/2010/main" val="28634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{336FC46E-1D42-474D-929F-67A9A8F9BC5D}tf22712842_win32</Template>
  <TotalTime>416</TotalTime>
  <Words>766</Words>
  <Application>Microsoft Office PowerPoint</Application>
  <PresentationFormat>Widescreen</PresentationFormat>
  <Paragraphs>105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Bookman Old Style</vt:lpstr>
      <vt:lpstr>Calibri</vt:lpstr>
      <vt:lpstr>Charis SIL</vt:lpstr>
      <vt:lpstr>CharisSIL</vt:lpstr>
      <vt:lpstr>CharisSIL-Italic</vt:lpstr>
      <vt:lpstr>Franklin Gothic Book</vt:lpstr>
      <vt:lpstr>Wingdings</vt:lpstr>
      <vt:lpstr>Custom</vt:lpstr>
      <vt:lpstr>Statistical Analysis of Medical Data   Final Project</vt:lpstr>
      <vt:lpstr>Outline: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Medical Data</dc:title>
  <dc:creator>Sepehr Kalanaki</dc:creator>
  <cp:lastModifiedBy>Sepehr Kalanaki</cp:lastModifiedBy>
  <cp:revision>7</cp:revision>
  <dcterms:created xsi:type="dcterms:W3CDTF">2024-01-29T13:27:59Z</dcterms:created>
  <dcterms:modified xsi:type="dcterms:W3CDTF">2024-02-12T20:55:57Z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